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Barlow Condensed Heavy" charset="1" panose="00000A06000000000000"/>
      <p:regular r:id="rId38"/>
    </p:embeddedFont>
    <p:embeddedFont>
      <p:font typeface="Aileron" charset="1" panose="00000500000000000000"/>
      <p:regular r:id="rId39"/>
    </p:embeddedFont>
    <p:embeddedFont>
      <p:font typeface="Montserrat" charset="1" panose="00000500000000000000"/>
      <p:regular r:id="rId40"/>
    </p:embeddedFont>
    <p:embeddedFont>
      <p:font typeface="Barlow Condensed" charset="1" panose="00000506000000000000"/>
      <p:regular r:id="rId41"/>
    </p:embeddedFont>
    <p:embeddedFont>
      <p:font typeface="League Spartan" charset="1" panose="00000800000000000000"/>
      <p:regular r:id="rId42"/>
    </p:embeddedFont>
    <p:embeddedFont>
      <p:font typeface="Akzidenz-Grotesk Bold" charset="1" panose="02000803050000020004"/>
      <p:regular r:id="rId43"/>
    </p:embeddedFont>
    <p:embeddedFont>
      <p:font typeface="Akzidenz-Grotesk" charset="1" panose="02000503030000020003"/>
      <p:regular r:id="rId44"/>
    </p:embeddedFont>
    <p:embeddedFont>
      <p:font typeface="Montserrat Bold" charset="1" panose="00000800000000000000"/>
      <p:regular r:id="rId45"/>
    </p:embeddedFont>
    <p:embeddedFont>
      <p:font typeface="Araboto" charset="1" panose="02000500000000000000"/>
      <p:regular r:id="rId46"/>
    </p:embeddedFont>
    <p:embeddedFont>
      <p:font typeface="Open Sauce" charset="1" panose="00000500000000000000"/>
      <p:regular r:id="rId47"/>
    </p:embeddedFont>
    <p:embeddedFont>
      <p:font typeface="Quicksand Bold" charset="1" panose="00000000000000000000"/>
      <p:regular r:id="rId48"/>
    </p:embeddedFont>
    <p:embeddedFont>
      <p:font typeface="Raleway Bold" charset="1" panose="00000000000000000000"/>
      <p:regular r:id="rId49"/>
    </p:embeddedFont>
    <p:embeddedFont>
      <p:font typeface="Aileron Bold" charset="1" panose="00000800000000000000"/>
      <p:regular r:id="rId50"/>
    </p:embeddedFont>
    <p:embeddedFont>
      <p:font typeface="Amal Bold" charset="1" panose="02000506020000020004"/>
      <p:regular r:id="rId51"/>
    </p:embeddedFont>
    <p:embeddedFont>
      <p:font typeface="Open Sauce Bold" charset="1" panose="00000800000000000000"/>
      <p:regular r:id="rId52"/>
    </p:embeddedFont>
    <p:embeddedFont>
      <p:font typeface="Raleway Medium" charset="1" panose="00000000000000000000"/>
      <p:regular r:id="rId53"/>
    </p:embeddedFont>
    <p:embeddedFont>
      <p:font typeface="Raleway" charset="1" panose="0000000000000000000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jpe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svg" Type="http://schemas.openxmlformats.org/officeDocument/2006/relationships/image"/><Relationship Id="rId12" Target="../media/image32.png" Type="http://schemas.openxmlformats.org/officeDocument/2006/relationships/image"/><Relationship Id="rId13" Target="../media/image33.svg" Type="http://schemas.openxmlformats.org/officeDocument/2006/relationships/image"/><Relationship Id="rId14" Target="../media/image36.png" Type="http://schemas.openxmlformats.org/officeDocument/2006/relationships/image"/><Relationship Id="rId15" Target="../media/image37.svg" Type="http://schemas.openxmlformats.org/officeDocument/2006/relationships/image"/><Relationship Id="rId16" Target="../media/image26.png" Type="http://schemas.openxmlformats.org/officeDocument/2006/relationships/image"/><Relationship Id="rId17" Target="../media/image27.svg" Type="http://schemas.openxmlformats.org/officeDocument/2006/relationships/image"/><Relationship Id="rId18" Target="../media/image28.png" Type="http://schemas.openxmlformats.org/officeDocument/2006/relationships/image"/><Relationship Id="rId19" Target="../media/image29.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svg" Type="http://schemas.openxmlformats.org/officeDocument/2006/relationships/image"/><Relationship Id="rId12" Target="../media/image38.png" Type="http://schemas.openxmlformats.org/officeDocument/2006/relationships/image"/><Relationship Id="rId13" Target="../media/image39.svg" Type="http://schemas.openxmlformats.org/officeDocument/2006/relationships/image"/><Relationship Id="rId14" Target="../media/image32.png" Type="http://schemas.openxmlformats.org/officeDocument/2006/relationships/image"/><Relationship Id="rId15" Target="../media/image33.svg" Type="http://schemas.openxmlformats.org/officeDocument/2006/relationships/image"/><Relationship Id="rId16" Target="../media/image36.png" Type="http://schemas.openxmlformats.org/officeDocument/2006/relationships/image"/><Relationship Id="rId17" Target="../media/image37.svg" Type="http://schemas.openxmlformats.org/officeDocument/2006/relationships/image"/><Relationship Id="rId18" Target="../media/image40.png" Type="http://schemas.openxmlformats.org/officeDocument/2006/relationships/image"/><Relationship Id="rId19" Target="../media/image41.svg" Type="http://schemas.openxmlformats.org/officeDocument/2006/relationships/image"/><Relationship Id="rId2" Target="../media/image18.png" Type="http://schemas.openxmlformats.org/officeDocument/2006/relationships/image"/><Relationship Id="rId20" Target="../media/image26.png" Type="http://schemas.openxmlformats.org/officeDocument/2006/relationships/image"/><Relationship Id="rId21" Target="../media/image27.svg" Type="http://schemas.openxmlformats.org/officeDocument/2006/relationships/image"/><Relationship Id="rId22" Target="../media/image28.png" Type="http://schemas.openxmlformats.org/officeDocument/2006/relationships/image"/><Relationship Id="rId23" Target="../media/image29.svg" Type="http://schemas.openxmlformats.org/officeDocument/2006/relationships/image"/><Relationship Id="rId3" Target="../media/image19.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svg" Type="http://schemas.openxmlformats.org/officeDocument/2006/relationships/image"/><Relationship Id="rId12" Target="../media/image38.png" Type="http://schemas.openxmlformats.org/officeDocument/2006/relationships/image"/><Relationship Id="rId13" Target="../media/image39.svg" Type="http://schemas.openxmlformats.org/officeDocument/2006/relationships/image"/><Relationship Id="rId14" Target="../media/image42.png" Type="http://schemas.openxmlformats.org/officeDocument/2006/relationships/image"/><Relationship Id="rId15" Target="../media/image43.svg" Type="http://schemas.openxmlformats.org/officeDocument/2006/relationships/image"/><Relationship Id="rId16" Target="../media/image32.png" Type="http://schemas.openxmlformats.org/officeDocument/2006/relationships/image"/><Relationship Id="rId17" Target="../media/image33.svg" Type="http://schemas.openxmlformats.org/officeDocument/2006/relationships/image"/><Relationship Id="rId18" Target="../media/image36.png" Type="http://schemas.openxmlformats.org/officeDocument/2006/relationships/image"/><Relationship Id="rId19" Target="../media/image37.svg" Type="http://schemas.openxmlformats.org/officeDocument/2006/relationships/image"/><Relationship Id="rId2" Target="../media/image18.png" Type="http://schemas.openxmlformats.org/officeDocument/2006/relationships/image"/><Relationship Id="rId20" Target="../media/image40.png" Type="http://schemas.openxmlformats.org/officeDocument/2006/relationships/image"/><Relationship Id="rId21" Target="../media/image41.svg" Type="http://schemas.openxmlformats.org/officeDocument/2006/relationships/image"/><Relationship Id="rId22" Target="../media/image44.png" Type="http://schemas.openxmlformats.org/officeDocument/2006/relationships/image"/><Relationship Id="rId23" Target="../media/image45.svg" Type="http://schemas.openxmlformats.org/officeDocument/2006/relationships/image"/><Relationship Id="rId24" Target="../media/image26.png" Type="http://schemas.openxmlformats.org/officeDocument/2006/relationships/image"/><Relationship Id="rId25" Target="../media/image27.svg" Type="http://schemas.openxmlformats.org/officeDocument/2006/relationships/image"/><Relationship Id="rId26" Target="../media/image28.png" Type="http://schemas.openxmlformats.org/officeDocument/2006/relationships/image"/><Relationship Id="rId27" Target="../media/image29.svg" Type="http://schemas.openxmlformats.org/officeDocument/2006/relationships/image"/><Relationship Id="rId28" Target="../media/image46.png" Type="http://schemas.openxmlformats.org/officeDocument/2006/relationships/image"/><Relationship Id="rId29" Target="../media/image47.svg" Type="http://schemas.openxmlformats.org/officeDocument/2006/relationships/image"/><Relationship Id="rId3" Target="../media/image19.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jpe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60.png" Type="http://schemas.openxmlformats.org/officeDocument/2006/relationships/image"/><Relationship Id="rId9" Target="../media/image6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6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jpeg" Type="http://schemas.openxmlformats.org/officeDocument/2006/relationships/image"/><Relationship Id="rId4" Target="../media/image70.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jpeg" Type="http://schemas.openxmlformats.org/officeDocument/2006/relationships/image"/><Relationship Id="rId4" Target="../media/image70.jpeg" Type="http://schemas.openxmlformats.org/officeDocument/2006/relationships/image"/><Relationship Id="rId5" Target="../media/image71.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jpeg" Type="http://schemas.openxmlformats.org/officeDocument/2006/relationships/image"/><Relationship Id="rId4" Target="../media/image70.jpeg" Type="http://schemas.openxmlformats.org/officeDocument/2006/relationships/image"/><Relationship Id="rId5" Target="../media/image71.jpeg" Type="http://schemas.openxmlformats.org/officeDocument/2006/relationships/image"/><Relationship Id="rId6" Target="../media/image72.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jpeg" Type="http://schemas.openxmlformats.org/officeDocument/2006/relationships/image"/><Relationship Id="rId4" Target="../media/image70.jpeg" Type="http://schemas.openxmlformats.org/officeDocument/2006/relationships/image"/><Relationship Id="rId5" Target="../media/image71.jpeg" Type="http://schemas.openxmlformats.org/officeDocument/2006/relationships/image"/><Relationship Id="rId6" Target="../media/image72.jpeg" Type="http://schemas.openxmlformats.org/officeDocument/2006/relationships/image"/><Relationship Id="rId7" Target="../media/image73.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png" Type="http://schemas.openxmlformats.org/officeDocument/2006/relationships/image"/><Relationship Id="rId4"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png" Type="http://schemas.openxmlformats.org/officeDocument/2006/relationships/image"/><Relationship Id="rId11" Target="../media/image81.svg" Type="http://schemas.openxmlformats.org/officeDocument/2006/relationships/image"/><Relationship Id="rId12" Target="../media/image82.png" Type="http://schemas.openxmlformats.org/officeDocument/2006/relationships/image"/><Relationship Id="rId13" Target="../media/image83.svg" Type="http://schemas.openxmlformats.org/officeDocument/2006/relationships/image"/><Relationship Id="rId14" Target="../media/image84.png" Type="http://schemas.openxmlformats.org/officeDocument/2006/relationships/image"/><Relationship Id="rId15" Target="../media/image85.sv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 Id="rId8" Target="../media/image78.png" Type="http://schemas.openxmlformats.org/officeDocument/2006/relationships/image"/><Relationship Id="rId9" Target="../media/image79.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 Id="rId3" Target="../media/image87.svg" Type="http://schemas.openxmlformats.org/officeDocument/2006/relationships/image"/><Relationship Id="rId4" Target="../media/image88.png" Type="http://schemas.openxmlformats.org/officeDocument/2006/relationships/image"/><Relationship Id="rId5" Target="../media/image89.svg" Type="http://schemas.openxmlformats.org/officeDocument/2006/relationships/image"/><Relationship Id="rId6" Target="../media/image9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36521" y="3307946"/>
            <a:ext cx="2594369" cy="4940671"/>
            <a:chOff x="0" y="0"/>
            <a:chExt cx="683291" cy="1301247"/>
          </a:xfrm>
        </p:grpSpPr>
        <p:sp>
          <p:nvSpPr>
            <p:cNvPr name="Freeform 3" id="3"/>
            <p:cNvSpPr/>
            <p:nvPr/>
          </p:nvSpPr>
          <p:spPr>
            <a:xfrm flipH="false" flipV="false" rot="0">
              <a:off x="0" y="0"/>
              <a:ext cx="683291" cy="1301247"/>
            </a:xfrm>
            <a:custGeom>
              <a:avLst/>
              <a:gdLst/>
              <a:ahLst/>
              <a:cxnLst/>
              <a:rect r="r" b="b" t="t" l="l"/>
              <a:pathLst>
                <a:path h="1301247" w="683291">
                  <a:moveTo>
                    <a:pt x="152190" y="0"/>
                  </a:moveTo>
                  <a:lnTo>
                    <a:pt x="531100" y="0"/>
                  </a:lnTo>
                  <a:cubicBezTo>
                    <a:pt x="571464" y="0"/>
                    <a:pt x="610174" y="16034"/>
                    <a:pt x="638715" y="44576"/>
                  </a:cubicBezTo>
                  <a:cubicBezTo>
                    <a:pt x="667256" y="73117"/>
                    <a:pt x="683291" y="111827"/>
                    <a:pt x="683291" y="152190"/>
                  </a:cubicBezTo>
                  <a:lnTo>
                    <a:pt x="683291" y="1149056"/>
                  </a:lnTo>
                  <a:cubicBezTo>
                    <a:pt x="683291" y="1189420"/>
                    <a:pt x="667256" y="1228130"/>
                    <a:pt x="638715" y="1256671"/>
                  </a:cubicBezTo>
                  <a:cubicBezTo>
                    <a:pt x="610174" y="1285212"/>
                    <a:pt x="571464" y="1301247"/>
                    <a:pt x="531100" y="1301247"/>
                  </a:cubicBezTo>
                  <a:lnTo>
                    <a:pt x="152190" y="1301247"/>
                  </a:lnTo>
                  <a:cubicBezTo>
                    <a:pt x="111827" y="1301247"/>
                    <a:pt x="73117" y="1285212"/>
                    <a:pt x="44576" y="1256671"/>
                  </a:cubicBezTo>
                  <a:cubicBezTo>
                    <a:pt x="16034" y="1228130"/>
                    <a:pt x="0" y="1189420"/>
                    <a:pt x="0" y="1149056"/>
                  </a:cubicBezTo>
                  <a:lnTo>
                    <a:pt x="0" y="152190"/>
                  </a:lnTo>
                  <a:cubicBezTo>
                    <a:pt x="0" y="111827"/>
                    <a:pt x="16034" y="73117"/>
                    <a:pt x="44576" y="44576"/>
                  </a:cubicBezTo>
                  <a:cubicBezTo>
                    <a:pt x="73117" y="16034"/>
                    <a:pt x="111827" y="0"/>
                    <a:pt x="152190" y="0"/>
                  </a:cubicBezTo>
                  <a:close/>
                </a:path>
              </a:pathLst>
            </a:custGeom>
            <a:solidFill>
              <a:srgbClr val="035D61"/>
            </a:solidFill>
          </p:spPr>
        </p:sp>
        <p:sp>
          <p:nvSpPr>
            <p:cNvPr name="TextBox 4" id="4"/>
            <p:cNvSpPr txBox="true"/>
            <p:nvPr/>
          </p:nvSpPr>
          <p:spPr>
            <a:xfrm>
              <a:off x="0" y="-47625"/>
              <a:ext cx="683291" cy="1348872"/>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60664" y="-2589215"/>
            <a:ext cx="3709761" cy="3709761"/>
          </a:xfrm>
          <a:custGeom>
            <a:avLst/>
            <a:gdLst/>
            <a:ahLst/>
            <a:cxnLst/>
            <a:rect r="r" b="b" t="t" l="l"/>
            <a:pathLst>
              <a:path h="3709761" w="3709761">
                <a:moveTo>
                  <a:pt x="0" y="0"/>
                </a:moveTo>
                <a:lnTo>
                  <a:pt x="3709761" y="0"/>
                </a:lnTo>
                <a:lnTo>
                  <a:pt x="3709761" y="3709760"/>
                </a:lnTo>
                <a:lnTo>
                  <a:pt x="0" y="37097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56989" y="3721291"/>
            <a:ext cx="9686928" cy="2167200"/>
          </a:xfrm>
          <a:prstGeom prst="rect">
            <a:avLst/>
          </a:prstGeom>
        </p:spPr>
        <p:txBody>
          <a:bodyPr anchor="t" rtlCol="false" tIns="0" lIns="0" bIns="0" rIns="0">
            <a:spAutoFit/>
          </a:bodyPr>
          <a:lstStyle/>
          <a:p>
            <a:pPr algn="l">
              <a:lnSpc>
                <a:spcPts val="5692"/>
              </a:lnSpc>
            </a:pPr>
            <a:r>
              <a:rPr lang="en-US" sz="5526" b="true">
                <a:solidFill>
                  <a:srgbClr val="106861"/>
                </a:solidFill>
                <a:latin typeface="Barlow Condensed Heavy"/>
                <a:ea typeface="Barlow Condensed Heavy"/>
                <a:cs typeface="Barlow Condensed Heavy"/>
                <a:sym typeface="Barlow Condensed Heavy"/>
              </a:rPr>
              <a:t>THE ROLE OF BLOCKCHAIN TECHNOLOGY IN ENHANCING BANKING TRANSACTIONS</a:t>
            </a:r>
          </a:p>
        </p:txBody>
      </p:sp>
      <p:sp>
        <p:nvSpPr>
          <p:cNvPr name="Freeform 8" id="8"/>
          <p:cNvSpPr/>
          <p:nvPr/>
        </p:nvSpPr>
        <p:spPr>
          <a:xfrm flipH="false" flipV="false" rot="0">
            <a:off x="2242388" y="8597837"/>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1749318" y="2297448"/>
            <a:ext cx="6214533" cy="6214533"/>
            <a:chOff x="0" y="0"/>
            <a:chExt cx="8286044" cy="8286044"/>
          </a:xfrm>
        </p:grpSpPr>
        <p:sp>
          <p:nvSpPr>
            <p:cNvPr name="Freeform 10" id="10"/>
            <p:cNvSpPr/>
            <p:nvPr/>
          </p:nvSpPr>
          <p:spPr>
            <a:xfrm flipH="false" flipV="false" rot="0">
              <a:off x="4622909" y="1366572"/>
              <a:ext cx="2914068" cy="2914068"/>
            </a:xfrm>
            <a:custGeom>
              <a:avLst/>
              <a:gdLst/>
              <a:ahLst/>
              <a:cxnLst/>
              <a:rect r="r" b="b" t="t" l="l"/>
              <a:pathLst>
                <a:path h="2914068" w="2914068">
                  <a:moveTo>
                    <a:pt x="0" y="0"/>
                  </a:moveTo>
                  <a:lnTo>
                    <a:pt x="2914068" y="0"/>
                  </a:lnTo>
                  <a:lnTo>
                    <a:pt x="2914068" y="2914068"/>
                  </a:lnTo>
                  <a:lnTo>
                    <a:pt x="0" y="29140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0" y="0"/>
              <a:ext cx="8286044" cy="8286044"/>
            </a:xfrm>
            <a:custGeom>
              <a:avLst/>
              <a:gdLst/>
              <a:ahLst/>
              <a:cxnLst/>
              <a:rect r="r" b="b" t="t" l="l"/>
              <a:pathLst>
                <a:path h="8286044" w="8286044">
                  <a:moveTo>
                    <a:pt x="0" y="0"/>
                  </a:moveTo>
                  <a:lnTo>
                    <a:pt x="8286044" y="0"/>
                  </a:lnTo>
                  <a:lnTo>
                    <a:pt x="8286044" y="8286044"/>
                  </a:lnTo>
                  <a:lnTo>
                    <a:pt x="0" y="82860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grpSp>
      <p:sp>
        <p:nvSpPr>
          <p:cNvPr name="Freeform 12" id="12"/>
          <p:cNvSpPr/>
          <p:nvPr/>
        </p:nvSpPr>
        <p:spPr>
          <a:xfrm flipH="false" flipV="false" rot="0">
            <a:off x="14856584" y="336428"/>
            <a:ext cx="1239065" cy="1568235"/>
          </a:xfrm>
          <a:custGeom>
            <a:avLst/>
            <a:gdLst/>
            <a:ahLst/>
            <a:cxnLst/>
            <a:rect r="r" b="b" t="t" l="l"/>
            <a:pathLst>
              <a:path h="1568235" w="1239065">
                <a:moveTo>
                  <a:pt x="0" y="0"/>
                </a:moveTo>
                <a:lnTo>
                  <a:pt x="1239066" y="0"/>
                </a:lnTo>
                <a:lnTo>
                  <a:pt x="1239066" y="1568235"/>
                </a:lnTo>
                <a:lnTo>
                  <a:pt x="0" y="1568235"/>
                </a:lnTo>
                <a:lnTo>
                  <a:pt x="0" y="0"/>
                </a:lnTo>
                <a:close/>
              </a:path>
            </a:pathLst>
          </a:custGeom>
          <a:blipFill>
            <a:blip r:embed="rId10"/>
            <a:stretch>
              <a:fillRect l="-66407" t="-40862" r="-64215" b="-41352"/>
            </a:stretch>
          </a:blipFill>
        </p:spPr>
      </p:sp>
      <p:sp>
        <p:nvSpPr>
          <p:cNvPr name="Freeform 13" id="13"/>
          <p:cNvSpPr/>
          <p:nvPr/>
        </p:nvSpPr>
        <p:spPr>
          <a:xfrm flipH="false" flipV="false" rot="0">
            <a:off x="2142193" y="324824"/>
            <a:ext cx="2691622" cy="1407752"/>
          </a:xfrm>
          <a:custGeom>
            <a:avLst/>
            <a:gdLst/>
            <a:ahLst/>
            <a:cxnLst/>
            <a:rect r="r" b="b" t="t" l="l"/>
            <a:pathLst>
              <a:path h="1407752" w="2691622">
                <a:moveTo>
                  <a:pt x="0" y="0"/>
                </a:moveTo>
                <a:lnTo>
                  <a:pt x="2691622" y="0"/>
                </a:lnTo>
                <a:lnTo>
                  <a:pt x="2691622" y="1407752"/>
                </a:lnTo>
                <a:lnTo>
                  <a:pt x="0" y="1407752"/>
                </a:lnTo>
                <a:lnTo>
                  <a:pt x="0" y="0"/>
                </a:lnTo>
                <a:close/>
              </a:path>
            </a:pathLst>
          </a:custGeom>
          <a:blipFill>
            <a:blip r:embed="rId11"/>
            <a:stretch>
              <a:fillRect l="0" t="0" r="0" b="0"/>
            </a:stretch>
          </a:blipFill>
        </p:spPr>
      </p:sp>
      <p:grpSp>
        <p:nvGrpSpPr>
          <p:cNvPr name="Group 14" id="14"/>
          <p:cNvGrpSpPr/>
          <p:nvPr/>
        </p:nvGrpSpPr>
        <p:grpSpPr>
          <a:xfrm rot="0">
            <a:off x="12485939" y="3034069"/>
            <a:ext cx="4741291" cy="474129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0" t="0" r="0" b="0"/>
              </a:stretch>
            </a:blipFill>
          </p:spPr>
        </p:sp>
      </p:grpSp>
      <p:sp>
        <p:nvSpPr>
          <p:cNvPr name="TextBox 16" id="16"/>
          <p:cNvSpPr txBox="true"/>
          <p:nvPr/>
        </p:nvSpPr>
        <p:spPr>
          <a:xfrm rot="0">
            <a:off x="1656989" y="6042144"/>
            <a:ext cx="7487011" cy="544486"/>
          </a:xfrm>
          <a:prstGeom prst="rect">
            <a:avLst/>
          </a:prstGeom>
        </p:spPr>
        <p:txBody>
          <a:bodyPr anchor="t" rtlCol="false" tIns="0" lIns="0" bIns="0" rIns="0">
            <a:spAutoFit/>
          </a:bodyPr>
          <a:lstStyle/>
          <a:p>
            <a:pPr algn="l">
              <a:lnSpc>
                <a:spcPts val="4319"/>
              </a:lnSpc>
            </a:pPr>
            <a:r>
              <a:rPr lang="en-US" sz="3297" b="true">
                <a:solidFill>
                  <a:srgbClr val="021828"/>
                </a:solidFill>
                <a:latin typeface="Barlow Condensed Heavy"/>
                <a:ea typeface="Barlow Condensed Heavy"/>
                <a:cs typeface="Barlow Condensed Heavy"/>
                <a:sym typeface="Barlow Condensed Heavy"/>
              </a:rPr>
              <a:t>A CASY S</a:t>
            </a:r>
            <a:r>
              <a:rPr lang="en-US" sz="3297" b="true">
                <a:solidFill>
                  <a:srgbClr val="021828"/>
                </a:solidFill>
                <a:latin typeface="Barlow Condensed Heavy"/>
                <a:ea typeface="Barlow Condensed Heavy"/>
                <a:cs typeface="Barlow Condensed Heavy"/>
                <a:sym typeface="Barlow Condensed Heavy"/>
              </a:rPr>
              <a:t>TUDY of AL-SALAM BANK Setif Branch</a:t>
            </a:r>
          </a:p>
        </p:txBody>
      </p:sp>
      <p:sp>
        <p:nvSpPr>
          <p:cNvPr name="TextBox 17" id="17"/>
          <p:cNvSpPr txBox="true"/>
          <p:nvPr/>
        </p:nvSpPr>
        <p:spPr>
          <a:xfrm rot="0">
            <a:off x="3963009" y="8596598"/>
            <a:ext cx="3085351" cy="432435"/>
          </a:xfrm>
          <a:prstGeom prst="rect">
            <a:avLst/>
          </a:prstGeom>
        </p:spPr>
        <p:txBody>
          <a:bodyPr anchor="t" rtlCol="false" tIns="0" lIns="0" bIns="0" rIns="0">
            <a:spAutoFit/>
          </a:bodyPr>
          <a:lstStyle/>
          <a:p>
            <a:pPr algn="ctr">
              <a:lnSpc>
                <a:spcPts val="3509"/>
              </a:lnSpc>
              <a:spcBef>
                <a:spcPct val="0"/>
              </a:spcBef>
            </a:pPr>
            <a:r>
              <a:rPr lang="en-US" sz="2699">
                <a:solidFill>
                  <a:srgbClr val="000000"/>
                </a:solidFill>
                <a:latin typeface="Aileron"/>
                <a:ea typeface="Aileron"/>
                <a:cs typeface="Aileron"/>
                <a:sym typeface="Aileron"/>
              </a:rPr>
              <a:t>Represented by: **</a:t>
            </a:r>
          </a:p>
        </p:txBody>
      </p:sp>
      <p:sp>
        <p:nvSpPr>
          <p:cNvPr name="TextBox 18" id="18"/>
          <p:cNvSpPr txBox="true"/>
          <p:nvPr/>
        </p:nvSpPr>
        <p:spPr>
          <a:xfrm rot="0">
            <a:off x="4394415" y="9072245"/>
            <a:ext cx="2222540"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Aileron"/>
                <a:ea typeface="Aileron"/>
                <a:cs typeface="Aileron"/>
                <a:sym typeface="Aileron"/>
              </a:rPr>
              <a:t> June 29/06/2025</a:t>
            </a:r>
          </a:p>
        </p:txBody>
      </p:sp>
      <p:sp>
        <p:nvSpPr>
          <p:cNvPr name="TextBox 19" id="19"/>
          <p:cNvSpPr txBox="true"/>
          <p:nvPr/>
        </p:nvSpPr>
        <p:spPr>
          <a:xfrm rot="0">
            <a:off x="4833815" y="460846"/>
            <a:ext cx="9725235" cy="1271774"/>
          </a:xfrm>
          <a:prstGeom prst="rect">
            <a:avLst/>
          </a:prstGeom>
        </p:spPr>
        <p:txBody>
          <a:bodyPr anchor="t" rtlCol="false" tIns="0" lIns="0" bIns="0" rIns="0">
            <a:spAutoFit/>
          </a:bodyPr>
          <a:lstStyle/>
          <a:p>
            <a:pPr algn="ctr">
              <a:lnSpc>
                <a:spcPts val="3447"/>
              </a:lnSpc>
              <a:spcBef>
                <a:spcPct val="0"/>
              </a:spcBef>
            </a:pPr>
            <a:r>
              <a:rPr lang="en-US" sz="2462">
                <a:solidFill>
                  <a:srgbClr val="000000"/>
                </a:solidFill>
                <a:latin typeface="Montserrat"/>
                <a:ea typeface="Montserrat"/>
                <a:cs typeface="Montserrat"/>
                <a:sym typeface="Montserrat"/>
              </a:rPr>
              <a:t> Ferhat Abbas University Setif 1</a:t>
            </a:r>
          </a:p>
          <a:p>
            <a:pPr algn="ctr">
              <a:lnSpc>
                <a:spcPts val="3447"/>
              </a:lnSpc>
              <a:spcBef>
                <a:spcPct val="0"/>
              </a:spcBef>
            </a:pPr>
            <a:r>
              <a:rPr lang="en-US" sz="2462">
                <a:solidFill>
                  <a:srgbClr val="000000"/>
                </a:solidFill>
                <a:latin typeface="Montserrat"/>
                <a:ea typeface="Montserrat"/>
                <a:cs typeface="Montserrat"/>
                <a:sym typeface="Montserrat"/>
              </a:rPr>
              <a:t>Faculty of Economic, Commercial and Management Sciences Department of Management Sciences</a:t>
            </a:r>
          </a:p>
        </p:txBody>
      </p:sp>
      <p:grpSp>
        <p:nvGrpSpPr>
          <p:cNvPr name="Group 20" id="20"/>
          <p:cNvGrpSpPr/>
          <p:nvPr/>
        </p:nvGrpSpPr>
        <p:grpSpPr>
          <a:xfrm rot="0">
            <a:off x="1656989" y="7197862"/>
            <a:ext cx="3848695" cy="904265"/>
            <a:chOff x="0" y="0"/>
            <a:chExt cx="5131594" cy="1205687"/>
          </a:xfrm>
        </p:grpSpPr>
        <p:sp>
          <p:nvSpPr>
            <p:cNvPr name="TextBox 21" id="21"/>
            <p:cNvSpPr txBox="true"/>
            <p:nvPr/>
          </p:nvSpPr>
          <p:spPr>
            <a:xfrm rot="0">
              <a:off x="0" y="-38100"/>
              <a:ext cx="5131594" cy="611909"/>
            </a:xfrm>
            <a:prstGeom prst="rect">
              <a:avLst/>
            </a:prstGeom>
          </p:spPr>
          <p:txBody>
            <a:bodyPr anchor="t" rtlCol="false" tIns="0" lIns="0" bIns="0" rIns="0">
              <a:spAutoFit/>
            </a:bodyPr>
            <a:lstStyle/>
            <a:p>
              <a:pPr algn="ctr">
                <a:lnSpc>
                  <a:spcPts val="3722"/>
                </a:lnSpc>
                <a:spcBef>
                  <a:spcPct val="0"/>
                </a:spcBef>
              </a:pPr>
              <a:r>
                <a:rPr lang="en-US" sz="2863">
                  <a:solidFill>
                    <a:srgbClr val="000000"/>
                  </a:solidFill>
                  <a:latin typeface="Barlow Condensed"/>
                  <a:ea typeface="Barlow Condensed"/>
                  <a:cs typeface="Barlow Condensed"/>
                  <a:sym typeface="Barlow Condensed"/>
                </a:rPr>
                <a:t>SUPERVISOR: DR. *************</a:t>
              </a:r>
            </a:p>
          </p:txBody>
        </p:sp>
        <p:sp>
          <p:nvSpPr>
            <p:cNvPr name="TextBox 22" id="22"/>
            <p:cNvSpPr txBox="true"/>
            <p:nvPr/>
          </p:nvSpPr>
          <p:spPr>
            <a:xfrm rot="0">
              <a:off x="0" y="593779"/>
              <a:ext cx="4959033" cy="611909"/>
            </a:xfrm>
            <a:prstGeom prst="rect">
              <a:avLst/>
            </a:prstGeom>
          </p:spPr>
          <p:txBody>
            <a:bodyPr anchor="t" rtlCol="false" tIns="0" lIns="0" bIns="0" rIns="0">
              <a:spAutoFit/>
            </a:bodyPr>
            <a:lstStyle/>
            <a:p>
              <a:pPr algn="ctr">
                <a:lnSpc>
                  <a:spcPts val="3722"/>
                </a:lnSpc>
                <a:spcBef>
                  <a:spcPct val="0"/>
                </a:spcBef>
              </a:pPr>
              <a:r>
                <a:rPr lang="en-US" sz="2863">
                  <a:solidFill>
                    <a:srgbClr val="000000"/>
                  </a:solidFill>
                  <a:latin typeface="Barlow Condensed"/>
                  <a:ea typeface="Barlow Condensed"/>
                  <a:cs typeface="Barlow Condensed"/>
                  <a:sym typeface="Barlow Condensed"/>
                </a:rPr>
                <a:t>EXAMINER: DR. *************  </a:t>
              </a:r>
            </a:p>
          </p:txBody>
        </p:sp>
      </p:grpSp>
      <p:sp>
        <p:nvSpPr>
          <p:cNvPr name="TextBox 23" id="23"/>
          <p:cNvSpPr txBox="true"/>
          <p:nvPr/>
        </p:nvSpPr>
        <p:spPr>
          <a:xfrm rot="0">
            <a:off x="1656989" y="6662730"/>
            <a:ext cx="3703201" cy="468457"/>
          </a:xfrm>
          <a:prstGeom prst="rect">
            <a:avLst/>
          </a:prstGeom>
        </p:spPr>
        <p:txBody>
          <a:bodyPr anchor="t" rtlCol="false" tIns="0" lIns="0" bIns="0" rIns="0">
            <a:spAutoFit/>
          </a:bodyPr>
          <a:lstStyle/>
          <a:p>
            <a:pPr algn="ctr">
              <a:lnSpc>
                <a:spcPts val="3722"/>
              </a:lnSpc>
              <a:spcBef>
                <a:spcPct val="0"/>
              </a:spcBef>
            </a:pPr>
            <a:r>
              <a:rPr lang="en-US" sz="2863">
                <a:solidFill>
                  <a:srgbClr val="000000"/>
                </a:solidFill>
                <a:latin typeface="Barlow Condensed"/>
                <a:ea typeface="Barlow Condensed"/>
                <a:cs typeface="Barlow Condensed"/>
                <a:sym typeface="Barlow Condensed"/>
              </a:rPr>
              <a:t>PRESIDENT: DR.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9528" y="5200430"/>
            <a:ext cx="1179056" cy="5251494"/>
            <a:chOff x="0" y="0"/>
            <a:chExt cx="138247" cy="615750"/>
          </a:xfrm>
        </p:grpSpPr>
        <p:sp>
          <p:nvSpPr>
            <p:cNvPr name="Freeform 3" id="3"/>
            <p:cNvSpPr/>
            <p:nvPr/>
          </p:nvSpPr>
          <p:spPr>
            <a:xfrm flipH="false" flipV="false" rot="0">
              <a:off x="0" y="0"/>
              <a:ext cx="138247" cy="615750"/>
            </a:xfrm>
            <a:custGeom>
              <a:avLst/>
              <a:gdLst/>
              <a:ahLst/>
              <a:cxnLst/>
              <a:rect r="r" b="b" t="t" l="l"/>
              <a:pathLst>
                <a:path h="615750" w="138247">
                  <a:moveTo>
                    <a:pt x="0" y="0"/>
                  </a:moveTo>
                  <a:lnTo>
                    <a:pt x="138247" y="0"/>
                  </a:lnTo>
                  <a:lnTo>
                    <a:pt x="138247" y="615750"/>
                  </a:lnTo>
                  <a:lnTo>
                    <a:pt x="0" y="615750"/>
                  </a:lnTo>
                  <a:close/>
                </a:path>
              </a:pathLst>
            </a:custGeom>
            <a:gradFill rotWithShape="true">
              <a:gsLst>
                <a:gs pos="0">
                  <a:srgbClr val="123D33">
                    <a:alpha val="100000"/>
                  </a:srgbClr>
                </a:gs>
                <a:gs pos="50000">
                  <a:srgbClr val="106861">
                    <a:alpha val="100000"/>
                  </a:srgbClr>
                </a:gs>
                <a:gs pos="100000">
                  <a:srgbClr val="CCDBDB">
                    <a:alpha val="100000"/>
                  </a:srgbClr>
                </a:gs>
              </a:gsLst>
              <a:lin ang="5400000"/>
            </a:gradFill>
          </p:spPr>
        </p:sp>
        <p:sp>
          <p:nvSpPr>
            <p:cNvPr name="TextBox 4" id="4"/>
            <p:cNvSpPr txBox="true"/>
            <p:nvPr/>
          </p:nvSpPr>
          <p:spPr>
            <a:xfrm>
              <a:off x="0" y="-9525"/>
              <a:ext cx="138247" cy="625275"/>
            </a:xfrm>
            <a:prstGeom prst="rect">
              <a:avLst/>
            </a:prstGeom>
          </p:spPr>
          <p:txBody>
            <a:bodyPr anchor="ctr" rtlCol="false" tIns="50800" lIns="50800" bIns="50800" rIns="50800"/>
            <a:lstStyle/>
            <a:p>
              <a:pPr algn="ctr">
                <a:lnSpc>
                  <a:spcPts val="1300"/>
                </a:lnSpc>
              </a:pPr>
            </a:p>
          </p:txBody>
        </p:sp>
      </p:grpSp>
      <p:sp>
        <p:nvSpPr>
          <p:cNvPr name="AutoShape 5" id="5"/>
          <p:cNvSpPr/>
          <p:nvPr/>
        </p:nvSpPr>
        <p:spPr>
          <a:xfrm>
            <a:off x="850101" y="3748503"/>
            <a:ext cx="0" cy="6538497"/>
          </a:xfrm>
          <a:prstGeom prst="line">
            <a:avLst/>
          </a:prstGeom>
          <a:ln cap="rnd" w="28575">
            <a:solidFill>
              <a:srgbClr val="232323">
                <a:alpha val="40000"/>
              </a:srgbClr>
            </a:solidFill>
            <a:prstDash val="solid"/>
            <a:headEnd type="none" len="sm" w="sm"/>
            <a:tailEnd type="none" len="sm" w="sm"/>
          </a:ln>
        </p:spPr>
      </p:sp>
      <p:sp>
        <p:nvSpPr>
          <p:cNvPr name="AutoShape 6" id="6"/>
          <p:cNvSpPr/>
          <p:nvPr/>
        </p:nvSpPr>
        <p:spPr>
          <a:xfrm flipH="true" flipV="true">
            <a:off x="-2709691" y="4259392"/>
            <a:ext cx="4164402" cy="0"/>
          </a:xfrm>
          <a:prstGeom prst="line">
            <a:avLst/>
          </a:prstGeom>
          <a:ln cap="rnd" w="28575">
            <a:solidFill>
              <a:srgbClr val="232323">
                <a:alpha val="40000"/>
              </a:srgbClr>
            </a:solidFill>
            <a:prstDash val="solid"/>
            <a:headEnd type="none" len="sm" w="sm"/>
            <a:tailEnd type="none" len="sm" w="sm"/>
          </a:ln>
        </p:spPr>
      </p:sp>
      <p:sp>
        <p:nvSpPr>
          <p:cNvPr name="Freeform 7" id="7"/>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5400000">
            <a:off x="3072137" y="3941489"/>
            <a:ext cx="882322" cy="1812472"/>
          </a:xfrm>
          <a:custGeom>
            <a:avLst/>
            <a:gdLst/>
            <a:ahLst/>
            <a:cxnLst/>
            <a:rect r="r" b="b" t="t" l="l"/>
            <a:pathLst>
              <a:path h="1812472" w="882322">
                <a:moveTo>
                  <a:pt x="0" y="0"/>
                </a:moveTo>
                <a:lnTo>
                  <a:pt x="882323" y="0"/>
                </a:lnTo>
                <a:lnTo>
                  <a:pt x="882323" y="1812472"/>
                </a:lnTo>
                <a:lnTo>
                  <a:pt x="0" y="1812472"/>
                </a:lnTo>
                <a:lnTo>
                  <a:pt x="0" y="0"/>
                </a:lnTo>
                <a:close/>
              </a:path>
            </a:pathLst>
          </a:custGeom>
          <a:blipFill>
            <a:blip r:embed="rId4">
              <a:extLst>
                <a:ext uri="{96DAC541-7B7A-43D3-8B79-37D633B846F1}">
                  <asvg:svgBlip xmlns:asvg="http://schemas.microsoft.com/office/drawing/2016/SVG/main" r:embed="rId5"/>
                </a:ext>
              </a:extLst>
            </a:blip>
            <a:stretch>
              <a:fillRect l="-105420" t="0" r="0" b="0"/>
            </a:stretch>
          </a:blipFill>
          <a:ln cap="sq">
            <a:noFill/>
            <a:prstDash val="solid"/>
            <a:miter/>
          </a:ln>
        </p:spPr>
      </p:sp>
      <p:sp>
        <p:nvSpPr>
          <p:cNvPr name="Freeform 9" id="9"/>
          <p:cNvSpPr/>
          <p:nvPr/>
        </p:nvSpPr>
        <p:spPr>
          <a:xfrm flipH="false" flipV="false" rot="-5400000">
            <a:off x="2688574" y="4488972"/>
            <a:ext cx="1599828" cy="1599828"/>
          </a:xfrm>
          <a:custGeom>
            <a:avLst/>
            <a:gdLst/>
            <a:ahLst/>
            <a:cxnLst/>
            <a:rect r="r" b="b" t="t" l="l"/>
            <a:pathLst>
              <a:path h="1599828" w="1599828">
                <a:moveTo>
                  <a:pt x="0" y="0"/>
                </a:moveTo>
                <a:lnTo>
                  <a:pt x="1599827" y="0"/>
                </a:lnTo>
                <a:lnTo>
                  <a:pt x="1599827" y="1599828"/>
                </a:lnTo>
                <a:lnTo>
                  <a:pt x="0" y="15998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AutoShape 10" id="10"/>
          <p:cNvSpPr/>
          <p:nvPr/>
        </p:nvSpPr>
        <p:spPr>
          <a:xfrm>
            <a:off x="3513298" y="6088800"/>
            <a:ext cx="0" cy="406475"/>
          </a:xfrm>
          <a:prstGeom prst="line">
            <a:avLst/>
          </a:prstGeom>
          <a:ln cap="rnd" w="28575">
            <a:solidFill>
              <a:srgbClr val="CCDBDB"/>
            </a:solidFill>
            <a:prstDash val="sysDot"/>
            <a:headEnd type="none" len="sm" w="sm"/>
            <a:tailEnd type="oval" len="lg" w="lg"/>
          </a:ln>
        </p:spPr>
      </p:sp>
      <p:sp>
        <p:nvSpPr>
          <p:cNvPr name="Freeform 11" id="11"/>
          <p:cNvSpPr/>
          <p:nvPr/>
        </p:nvSpPr>
        <p:spPr>
          <a:xfrm flipH="false" flipV="false" rot="-5400000">
            <a:off x="5528753" y="3941489"/>
            <a:ext cx="882322" cy="1812472"/>
          </a:xfrm>
          <a:custGeom>
            <a:avLst/>
            <a:gdLst/>
            <a:ahLst/>
            <a:cxnLst/>
            <a:rect r="r" b="b" t="t" l="l"/>
            <a:pathLst>
              <a:path h="1812472" w="882322">
                <a:moveTo>
                  <a:pt x="0" y="0"/>
                </a:moveTo>
                <a:lnTo>
                  <a:pt x="882323" y="0"/>
                </a:lnTo>
                <a:lnTo>
                  <a:pt x="882323" y="1812472"/>
                </a:lnTo>
                <a:lnTo>
                  <a:pt x="0" y="1812472"/>
                </a:lnTo>
                <a:lnTo>
                  <a:pt x="0" y="0"/>
                </a:lnTo>
                <a:close/>
              </a:path>
            </a:pathLst>
          </a:custGeom>
          <a:blipFill>
            <a:blip r:embed="rId8">
              <a:extLst>
                <a:ext uri="{96DAC541-7B7A-43D3-8B79-37D633B846F1}">
                  <asvg:svgBlip xmlns:asvg="http://schemas.microsoft.com/office/drawing/2016/SVG/main" r:embed="rId9"/>
                </a:ext>
              </a:extLst>
            </a:blip>
            <a:stretch>
              <a:fillRect l="-105420" t="0" r="0" b="0"/>
            </a:stretch>
          </a:blipFill>
          <a:ln cap="sq">
            <a:noFill/>
            <a:prstDash val="solid"/>
            <a:miter/>
          </a:ln>
        </p:spPr>
      </p:sp>
      <p:sp>
        <p:nvSpPr>
          <p:cNvPr name="Freeform 12" id="12"/>
          <p:cNvSpPr/>
          <p:nvPr/>
        </p:nvSpPr>
        <p:spPr>
          <a:xfrm flipH="false" flipV="false" rot="-5400000">
            <a:off x="5145190" y="4488972"/>
            <a:ext cx="1599828" cy="1599828"/>
          </a:xfrm>
          <a:custGeom>
            <a:avLst/>
            <a:gdLst/>
            <a:ahLst/>
            <a:cxnLst/>
            <a:rect r="r" b="b" t="t" l="l"/>
            <a:pathLst>
              <a:path h="1599828" w="1599828">
                <a:moveTo>
                  <a:pt x="0" y="0"/>
                </a:moveTo>
                <a:lnTo>
                  <a:pt x="1599827" y="0"/>
                </a:lnTo>
                <a:lnTo>
                  <a:pt x="1599827" y="1599828"/>
                </a:lnTo>
                <a:lnTo>
                  <a:pt x="0" y="15998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AutoShape 13" id="13"/>
          <p:cNvSpPr/>
          <p:nvPr/>
        </p:nvSpPr>
        <p:spPr>
          <a:xfrm>
            <a:off x="5969914" y="6088800"/>
            <a:ext cx="0" cy="406475"/>
          </a:xfrm>
          <a:prstGeom prst="line">
            <a:avLst/>
          </a:prstGeom>
          <a:ln cap="rnd" w="28575">
            <a:solidFill>
              <a:srgbClr val="8EA792"/>
            </a:solidFill>
            <a:prstDash val="sysDot"/>
            <a:headEnd type="none" len="sm" w="sm"/>
            <a:tailEnd type="oval" len="lg" w="lg"/>
          </a:ln>
        </p:spPr>
      </p:sp>
      <p:sp>
        <p:nvSpPr>
          <p:cNvPr name="Freeform 14" id="14"/>
          <p:cNvSpPr/>
          <p:nvPr/>
        </p:nvSpPr>
        <p:spPr>
          <a:xfrm flipH="false" flipV="false" rot="-5400000">
            <a:off x="7978335" y="4023897"/>
            <a:ext cx="882322" cy="1812472"/>
          </a:xfrm>
          <a:custGeom>
            <a:avLst/>
            <a:gdLst/>
            <a:ahLst/>
            <a:cxnLst/>
            <a:rect r="r" b="b" t="t" l="l"/>
            <a:pathLst>
              <a:path h="1812472" w="882322">
                <a:moveTo>
                  <a:pt x="0" y="0"/>
                </a:moveTo>
                <a:lnTo>
                  <a:pt x="882323" y="0"/>
                </a:lnTo>
                <a:lnTo>
                  <a:pt x="882323" y="1812473"/>
                </a:lnTo>
                <a:lnTo>
                  <a:pt x="0" y="1812473"/>
                </a:lnTo>
                <a:lnTo>
                  <a:pt x="0" y="0"/>
                </a:lnTo>
                <a:close/>
              </a:path>
            </a:pathLst>
          </a:custGeom>
          <a:blipFill>
            <a:blip r:embed="rId10">
              <a:extLst>
                <a:ext uri="{96DAC541-7B7A-43D3-8B79-37D633B846F1}">
                  <asvg:svgBlip xmlns:asvg="http://schemas.microsoft.com/office/drawing/2016/SVG/main" r:embed="rId11"/>
                </a:ext>
              </a:extLst>
            </a:blip>
            <a:stretch>
              <a:fillRect l="-105420" t="0" r="0" b="0"/>
            </a:stretch>
          </a:blipFill>
          <a:ln cap="sq">
            <a:noFill/>
            <a:prstDash val="solid"/>
            <a:miter/>
          </a:ln>
        </p:spPr>
      </p:sp>
      <p:sp>
        <p:nvSpPr>
          <p:cNvPr name="Freeform 15" id="15"/>
          <p:cNvSpPr/>
          <p:nvPr/>
        </p:nvSpPr>
        <p:spPr>
          <a:xfrm flipH="false" flipV="false" rot="-5400000">
            <a:off x="7594772" y="4571381"/>
            <a:ext cx="1599828" cy="1599828"/>
          </a:xfrm>
          <a:custGeom>
            <a:avLst/>
            <a:gdLst/>
            <a:ahLst/>
            <a:cxnLst/>
            <a:rect r="r" b="b" t="t" l="l"/>
            <a:pathLst>
              <a:path h="1599828" w="1599828">
                <a:moveTo>
                  <a:pt x="0" y="0"/>
                </a:moveTo>
                <a:lnTo>
                  <a:pt x="1599828" y="0"/>
                </a:lnTo>
                <a:lnTo>
                  <a:pt x="1599828" y="1599828"/>
                </a:lnTo>
                <a:lnTo>
                  <a:pt x="0" y="15998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AutoShape 16" id="16"/>
          <p:cNvSpPr/>
          <p:nvPr/>
        </p:nvSpPr>
        <p:spPr>
          <a:xfrm>
            <a:off x="8419496" y="6171209"/>
            <a:ext cx="0" cy="406475"/>
          </a:xfrm>
          <a:prstGeom prst="line">
            <a:avLst/>
          </a:prstGeom>
          <a:ln cap="rnd" w="28575">
            <a:solidFill>
              <a:srgbClr val="109D87"/>
            </a:solidFill>
            <a:prstDash val="sysDot"/>
            <a:headEnd type="none" len="sm" w="sm"/>
            <a:tailEnd type="oval" len="lg" w="lg"/>
          </a:ln>
        </p:spPr>
      </p:sp>
      <p:sp>
        <p:nvSpPr>
          <p:cNvPr name="Freeform 17" id="17"/>
          <p:cNvSpPr/>
          <p:nvPr/>
        </p:nvSpPr>
        <p:spPr>
          <a:xfrm flipH="false" flipV="false" rot="0">
            <a:off x="5607523" y="4879893"/>
            <a:ext cx="717750" cy="807285"/>
          </a:xfrm>
          <a:custGeom>
            <a:avLst/>
            <a:gdLst/>
            <a:ahLst/>
            <a:cxnLst/>
            <a:rect r="r" b="b" t="t" l="l"/>
            <a:pathLst>
              <a:path h="807285" w="717750">
                <a:moveTo>
                  <a:pt x="0" y="0"/>
                </a:moveTo>
                <a:lnTo>
                  <a:pt x="717749" y="0"/>
                </a:lnTo>
                <a:lnTo>
                  <a:pt x="717749" y="807285"/>
                </a:lnTo>
                <a:lnTo>
                  <a:pt x="0" y="80728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7979640" y="4899386"/>
            <a:ext cx="830091" cy="801416"/>
          </a:xfrm>
          <a:custGeom>
            <a:avLst/>
            <a:gdLst/>
            <a:ahLst/>
            <a:cxnLst/>
            <a:rect r="r" b="b" t="t" l="l"/>
            <a:pathLst>
              <a:path h="801416" w="830091">
                <a:moveTo>
                  <a:pt x="0" y="0"/>
                </a:moveTo>
                <a:lnTo>
                  <a:pt x="830091" y="0"/>
                </a:lnTo>
                <a:lnTo>
                  <a:pt x="830091" y="801415"/>
                </a:lnTo>
                <a:lnTo>
                  <a:pt x="0" y="8014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9" id="19"/>
          <p:cNvSpPr/>
          <p:nvPr/>
        </p:nvSpPr>
        <p:spPr>
          <a:xfrm flipH="false" flipV="false" rot="0">
            <a:off x="3132324" y="4925353"/>
            <a:ext cx="761950" cy="749481"/>
          </a:xfrm>
          <a:custGeom>
            <a:avLst/>
            <a:gdLst/>
            <a:ahLst/>
            <a:cxnLst/>
            <a:rect r="r" b="b" t="t" l="l"/>
            <a:pathLst>
              <a:path h="749481" w="761950">
                <a:moveTo>
                  <a:pt x="0" y="0"/>
                </a:moveTo>
                <a:lnTo>
                  <a:pt x="761949" y="0"/>
                </a:lnTo>
                <a:lnTo>
                  <a:pt x="761949" y="749481"/>
                </a:lnTo>
                <a:lnTo>
                  <a:pt x="0" y="74948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0" id="20"/>
          <p:cNvSpPr/>
          <p:nvPr/>
        </p:nvSpPr>
        <p:spPr>
          <a:xfrm flipH="false" flipV="false" rot="0">
            <a:off x="3435257" y="4945269"/>
            <a:ext cx="289679" cy="338267"/>
          </a:xfrm>
          <a:custGeom>
            <a:avLst/>
            <a:gdLst/>
            <a:ahLst/>
            <a:cxnLst/>
            <a:rect r="r" b="b" t="t" l="l"/>
            <a:pathLst>
              <a:path h="338267" w="289679">
                <a:moveTo>
                  <a:pt x="0" y="0"/>
                </a:moveTo>
                <a:lnTo>
                  <a:pt x="289680" y="0"/>
                </a:lnTo>
                <a:lnTo>
                  <a:pt x="289680" y="338266"/>
                </a:lnTo>
                <a:lnTo>
                  <a:pt x="0" y="33826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1" id="21"/>
          <p:cNvSpPr txBox="true"/>
          <p:nvPr/>
        </p:nvSpPr>
        <p:spPr>
          <a:xfrm rot="0">
            <a:off x="2618207" y="6561401"/>
            <a:ext cx="1790184" cy="286770"/>
          </a:xfrm>
          <a:prstGeom prst="rect">
            <a:avLst/>
          </a:prstGeom>
        </p:spPr>
        <p:txBody>
          <a:bodyPr anchor="t" rtlCol="false" tIns="0" lIns="0" bIns="0" rIns="0">
            <a:spAutoFit/>
          </a:bodyPr>
          <a:lstStyle/>
          <a:p>
            <a:pPr algn="ctr" marL="0" indent="0" lvl="0">
              <a:lnSpc>
                <a:spcPts val="2304"/>
              </a:lnSpc>
              <a:spcBef>
                <a:spcPct val="0"/>
              </a:spcBef>
            </a:pPr>
            <a:r>
              <a:rPr lang="en-US" sz="1800">
                <a:solidFill>
                  <a:srgbClr val="000000"/>
                </a:solidFill>
                <a:latin typeface="Montserrat"/>
                <a:ea typeface="Montserrat"/>
                <a:cs typeface="Montserrat"/>
                <a:sym typeface="Montserrat"/>
              </a:rPr>
              <a:t>Transparency</a:t>
            </a:r>
          </a:p>
        </p:txBody>
      </p:sp>
      <p:sp>
        <p:nvSpPr>
          <p:cNvPr name="TextBox 22" id="22"/>
          <p:cNvSpPr txBox="true"/>
          <p:nvPr/>
        </p:nvSpPr>
        <p:spPr>
          <a:xfrm rot="0">
            <a:off x="5108019" y="6561324"/>
            <a:ext cx="1790184" cy="286770"/>
          </a:xfrm>
          <a:prstGeom prst="rect">
            <a:avLst/>
          </a:prstGeom>
        </p:spPr>
        <p:txBody>
          <a:bodyPr anchor="t" rtlCol="false" tIns="0" lIns="0" bIns="0" rIns="0">
            <a:spAutoFit/>
          </a:bodyPr>
          <a:lstStyle/>
          <a:p>
            <a:pPr algn="ctr" marL="0" indent="0" lvl="0">
              <a:lnSpc>
                <a:spcPts val="2304"/>
              </a:lnSpc>
              <a:spcBef>
                <a:spcPct val="0"/>
              </a:spcBef>
            </a:pPr>
            <a:r>
              <a:rPr lang="en-US" sz="1800">
                <a:solidFill>
                  <a:srgbClr val="000000"/>
                </a:solidFill>
                <a:latin typeface="Montserrat"/>
                <a:ea typeface="Montserrat"/>
                <a:cs typeface="Montserrat"/>
                <a:sym typeface="Montserrat"/>
              </a:rPr>
              <a:t>Security</a:t>
            </a:r>
          </a:p>
        </p:txBody>
      </p:sp>
      <p:sp>
        <p:nvSpPr>
          <p:cNvPr name="TextBox 23" id="23"/>
          <p:cNvSpPr txBox="true"/>
          <p:nvPr/>
        </p:nvSpPr>
        <p:spPr>
          <a:xfrm rot="0">
            <a:off x="2461839" y="6962745"/>
            <a:ext cx="2056596" cy="863432"/>
          </a:xfrm>
          <a:prstGeom prst="rect">
            <a:avLst/>
          </a:prstGeom>
        </p:spPr>
        <p:txBody>
          <a:bodyPr anchor="t" rtlCol="false" tIns="0" lIns="0" bIns="0" rIns="0">
            <a:spAutoFit/>
          </a:bodyPr>
          <a:lstStyle/>
          <a:p>
            <a:pPr algn="ctr" marL="0" indent="0" lvl="0">
              <a:lnSpc>
                <a:spcPts val="1719"/>
              </a:lnSpc>
              <a:spcBef>
                <a:spcPct val="0"/>
              </a:spcBef>
            </a:pPr>
            <a:r>
              <a:rPr lang="en-US" sz="1343">
                <a:solidFill>
                  <a:srgbClr val="000000"/>
                </a:solidFill>
                <a:latin typeface="Montserrat"/>
                <a:ea typeface="Montserrat"/>
                <a:cs typeface="Montserrat"/>
                <a:sym typeface="Montserrat"/>
              </a:rPr>
              <a:t>Everyone in the network can see and verify transactions, increasing trust.</a:t>
            </a:r>
          </a:p>
        </p:txBody>
      </p:sp>
      <p:sp>
        <p:nvSpPr>
          <p:cNvPr name="TextBox 24" id="24"/>
          <p:cNvSpPr txBox="true"/>
          <p:nvPr/>
        </p:nvSpPr>
        <p:spPr>
          <a:xfrm rot="0">
            <a:off x="4916806" y="6962745"/>
            <a:ext cx="2056596" cy="863432"/>
          </a:xfrm>
          <a:prstGeom prst="rect">
            <a:avLst/>
          </a:prstGeom>
        </p:spPr>
        <p:txBody>
          <a:bodyPr anchor="t" rtlCol="false" tIns="0" lIns="0" bIns="0" rIns="0">
            <a:spAutoFit/>
          </a:bodyPr>
          <a:lstStyle/>
          <a:p>
            <a:pPr algn="ctr" marL="0" indent="0" lvl="0">
              <a:lnSpc>
                <a:spcPts val="1719"/>
              </a:lnSpc>
              <a:spcBef>
                <a:spcPct val="0"/>
              </a:spcBef>
            </a:pPr>
            <a:r>
              <a:rPr lang="en-US" sz="1343">
                <a:solidFill>
                  <a:srgbClr val="000000"/>
                </a:solidFill>
                <a:latin typeface="Montserrat"/>
                <a:ea typeface="Montserrat"/>
                <a:cs typeface="Montserrat"/>
                <a:sym typeface="Montserrat"/>
              </a:rPr>
              <a:t>Cryptographic hashes make data tamper-proof and resistant to fraud.</a:t>
            </a:r>
          </a:p>
        </p:txBody>
      </p:sp>
      <p:sp>
        <p:nvSpPr>
          <p:cNvPr name="TextBox 25" id="25"/>
          <p:cNvSpPr txBox="true"/>
          <p:nvPr/>
        </p:nvSpPr>
        <p:spPr>
          <a:xfrm rot="0">
            <a:off x="7419986" y="6643733"/>
            <a:ext cx="1999021" cy="286770"/>
          </a:xfrm>
          <a:prstGeom prst="rect">
            <a:avLst/>
          </a:prstGeom>
        </p:spPr>
        <p:txBody>
          <a:bodyPr anchor="t" rtlCol="false" tIns="0" lIns="0" bIns="0" rIns="0">
            <a:spAutoFit/>
          </a:bodyPr>
          <a:lstStyle/>
          <a:p>
            <a:pPr algn="ctr" marL="0" indent="0" lvl="0">
              <a:lnSpc>
                <a:spcPts val="2304"/>
              </a:lnSpc>
              <a:spcBef>
                <a:spcPct val="0"/>
              </a:spcBef>
            </a:pPr>
            <a:r>
              <a:rPr lang="en-US" sz="1800">
                <a:solidFill>
                  <a:srgbClr val="000000"/>
                </a:solidFill>
                <a:latin typeface="Montserrat"/>
                <a:ea typeface="Montserrat"/>
                <a:cs typeface="Montserrat"/>
                <a:sym typeface="Montserrat"/>
              </a:rPr>
              <a:t> Decentralization</a:t>
            </a:r>
          </a:p>
        </p:txBody>
      </p:sp>
      <p:sp>
        <p:nvSpPr>
          <p:cNvPr name="TextBox 26" id="26"/>
          <p:cNvSpPr txBox="true"/>
          <p:nvPr/>
        </p:nvSpPr>
        <p:spPr>
          <a:xfrm rot="0">
            <a:off x="7391199" y="6962745"/>
            <a:ext cx="2056596" cy="648925"/>
          </a:xfrm>
          <a:prstGeom prst="rect">
            <a:avLst/>
          </a:prstGeom>
        </p:spPr>
        <p:txBody>
          <a:bodyPr anchor="t" rtlCol="false" tIns="0" lIns="0" bIns="0" rIns="0">
            <a:spAutoFit/>
          </a:bodyPr>
          <a:lstStyle/>
          <a:p>
            <a:pPr algn="ctr" marL="0" indent="0" lvl="0">
              <a:lnSpc>
                <a:spcPts val="1719"/>
              </a:lnSpc>
              <a:spcBef>
                <a:spcPct val="0"/>
              </a:spcBef>
            </a:pPr>
            <a:r>
              <a:rPr lang="en-US" sz="1343">
                <a:solidFill>
                  <a:srgbClr val="000000"/>
                </a:solidFill>
                <a:latin typeface="Montserrat"/>
                <a:ea typeface="Montserrat"/>
                <a:cs typeface="Montserrat"/>
                <a:sym typeface="Montserrat"/>
              </a:rPr>
              <a:t>No central authority—control is shared across a network of users.</a:t>
            </a:r>
          </a:p>
        </p:txBody>
      </p:sp>
      <p:sp>
        <p:nvSpPr>
          <p:cNvPr name="TextBox 27" id="27"/>
          <p:cNvSpPr txBox="true"/>
          <p:nvPr/>
        </p:nvSpPr>
        <p:spPr>
          <a:xfrm rot="0">
            <a:off x="6540163" y="2823403"/>
            <a:ext cx="5207675" cy="423069"/>
          </a:xfrm>
          <a:prstGeom prst="rect">
            <a:avLst/>
          </a:prstGeom>
        </p:spPr>
        <p:txBody>
          <a:bodyPr anchor="t" rtlCol="false" tIns="0" lIns="0" bIns="0" rIns="0">
            <a:spAutoFit/>
          </a:bodyPr>
          <a:lstStyle/>
          <a:p>
            <a:pPr algn="ctr">
              <a:lnSpc>
                <a:spcPts val="3456"/>
              </a:lnSpc>
              <a:spcBef>
                <a:spcPct val="0"/>
              </a:spcBef>
            </a:pPr>
            <a:r>
              <a:rPr lang="en-US" sz="2468">
                <a:solidFill>
                  <a:srgbClr val="123D33"/>
                </a:solidFill>
                <a:latin typeface="League Spartan"/>
                <a:ea typeface="League Spartan"/>
                <a:cs typeface="League Spartan"/>
                <a:sym typeface="League Spartan"/>
              </a:rPr>
              <a:t>KEY FEATURES OF BLOCKCHAIN</a:t>
            </a:r>
          </a:p>
        </p:txBody>
      </p:sp>
      <p:sp>
        <p:nvSpPr>
          <p:cNvPr name="TextBox 28" id="28"/>
          <p:cNvSpPr txBox="true"/>
          <p:nvPr/>
        </p:nvSpPr>
        <p:spPr>
          <a:xfrm rot="0">
            <a:off x="4616633" y="1283536"/>
            <a:ext cx="9054733" cy="1587492"/>
          </a:xfrm>
          <a:prstGeom prst="rect">
            <a:avLst/>
          </a:prstGeom>
        </p:spPr>
        <p:txBody>
          <a:bodyPr anchor="t" rtlCol="false" tIns="0" lIns="0" bIns="0" rIns="0">
            <a:spAutoFit/>
          </a:bodyPr>
          <a:lstStyle/>
          <a:p>
            <a:pPr algn="ctr">
              <a:lnSpc>
                <a:spcPts val="11620"/>
              </a:lnSpc>
              <a:spcBef>
                <a:spcPct val="0"/>
              </a:spcBef>
            </a:pPr>
            <a:r>
              <a:rPr lang="en-US" b="true" sz="8300" spc="-639">
                <a:solidFill>
                  <a:srgbClr val="000000"/>
                </a:solidFill>
                <a:latin typeface="Akzidenz-Grotesk Bold"/>
                <a:ea typeface="Akzidenz-Grotesk Bold"/>
                <a:cs typeface="Akzidenz-Grotesk Bold"/>
                <a:sym typeface="Akzidenz-Grotesk Bold"/>
              </a:rPr>
              <a:t>What is Blockchain?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9528" y="5200430"/>
            <a:ext cx="1179056" cy="5251494"/>
            <a:chOff x="0" y="0"/>
            <a:chExt cx="138247" cy="615750"/>
          </a:xfrm>
        </p:grpSpPr>
        <p:sp>
          <p:nvSpPr>
            <p:cNvPr name="Freeform 3" id="3"/>
            <p:cNvSpPr/>
            <p:nvPr/>
          </p:nvSpPr>
          <p:spPr>
            <a:xfrm flipH="false" flipV="false" rot="0">
              <a:off x="0" y="0"/>
              <a:ext cx="138247" cy="615750"/>
            </a:xfrm>
            <a:custGeom>
              <a:avLst/>
              <a:gdLst/>
              <a:ahLst/>
              <a:cxnLst/>
              <a:rect r="r" b="b" t="t" l="l"/>
              <a:pathLst>
                <a:path h="615750" w="138247">
                  <a:moveTo>
                    <a:pt x="0" y="0"/>
                  </a:moveTo>
                  <a:lnTo>
                    <a:pt x="138247" y="0"/>
                  </a:lnTo>
                  <a:lnTo>
                    <a:pt x="138247" y="615750"/>
                  </a:lnTo>
                  <a:lnTo>
                    <a:pt x="0" y="615750"/>
                  </a:lnTo>
                  <a:close/>
                </a:path>
              </a:pathLst>
            </a:custGeom>
            <a:gradFill rotWithShape="true">
              <a:gsLst>
                <a:gs pos="0">
                  <a:srgbClr val="123D33">
                    <a:alpha val="100000"/>
                  </a:srgbClr>
                </a:gs>
                <a:gs pos="50000">
                  <a:srgbClr val="106861">
                    <a:alpha val="100000"/>
                  </a:srgbClr>
                </a:gs>
                <a:gs pos="100000">
                  <a:srgbClr val="CCDBDB">
                    <a:alpha val="100000"/>
                  </a:srgbClr>
                </a:gs>
              </a:gsLst>
              <a:lin ang="5400000"/>
            </a:gradFill>
          </p:spPr>
        </p:sp>
        <p:sp>
          <p:nvSpPr>
            <p:cNvPr name="TextBox 4" id="4"/>
            <p:cNvSpPr txBox="true"/>
            <p:nvPr/>
          </p:nvSpPr>
          <p:spPr>
            <a:xfrm>
              <a:off x="0" y="-9525"/>
              <a:ext cx="138247" cy="625275"/>
            </a:xfrm>
            <a:prstGeom prst="rect">
              <a:avLst/>
            </a:prstGeom>
          </p:spPr>
          <p:txBody>
            <a:bodyPr anchor="ctr" rtlCol="false" tIns="50800" lIns="50800" bIns="50800" rIns="50800"/>
            <a:lstStyle/>
            <a:p>
              <a:pPr algn="ctr">
                <a:lnSpc>
                  <a:spcPts val="1300"/>
                </a:lnSpc>
              </a:pPr>
            </a:p>
          </p:txBody>
        </p:sp>
      </p:grpSp>
      <p:sp>
        <p:nvSpPr>
          <p:cNvPr name="AutoShape 5" id="5"/>
          <p:cNvSpPr/>
          <p:nvPr/>
        </p:nvSpPr>
        <p:spPr>
          <a:xfrm>
            <a:off x="850101" y="3748503"/>
            <a:ext cx="0" cy="6538497"/>
          </a:xfrm>
          <a:prstGeom prst="line">
            <a:avLst/>
          </a:prstGeom>
          <a:ln cap="rnd" w="28575">
            <a:solidFill>
              <a:srgbClr val="232323">
                <a:alpha val="40000"/>
              </a:srgbClr>
            </a:solidFill>
            <a:prstDash val="solid"/>
            <a:headEnd type="none" len="sm" w="sm"/>
            <a:tailEnd type="none" len="sm" w="sm"/>
          </a:ln>
        </p:spPr>
      </p:sp>
      <p:sp>
        <p:nvSpPr>
          <p:cNvPr name="AutoShape 6" id="6"/>
          <p:cNvSpPr/>
          <p:nvPr/>
        </p:nvSpPr>
        <p:spPr>
          <a:xfrm flipH="true" flipV="true">
            <a:off x="-2709691" y="4259392"/>
            <a:ext cx="4164402" cy="0"/>
          </a:xfrm>
          <a:prstGeom prst="line">
            <a:avLst/>
          </a:prstGeom>
          <a:ln cap="rnd" w="28575">
            <a:solidFill>
              <a:srgbClr val="232323">
                <a:alpha val="40000"/>
              </a:srgbClr>
            </a:solidFill>
            <a:prstDash val="solid"/>
            <a:headEnd type="none" len="sm" w="sm"/>
            <a:tailEnd type="none" len="sm" w="sm"/>
          </a:ln>
        </p:spPr>
      </p:sp>
      <p:sp>
        <p:nvSpPr>
          <p:cNvPr name="Freeform 7" id="7"/>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5400000">
            <a:off x="3072137" y="3941489"/>
            <a:ext cx="882322" cy="1812472"/>
          </a:xfrm>
          <a:custGeom>
            <a:avLst/>
            <a:gdLst/>
            <a:ahLst/>
            <a:cxnLst/>
            <a:rect r="r" b="b" t="t" l="l"/>
            <a:pathLst>
              <a:path h="1812472" w="882322">
                <a:moveTo>
                  <a:pt x="0" y="0"/>
                </a:moveTo>
                <a:lnTo>
                  <a:pt x="882323" y="0"/>
                </a:lnTo>
                <a:lnTo>
                  <a:pt x="882323" y="1812472"/>
                </a:lnTo>
                <a:lnTo>
                  <a:pt x="0" y="1812472"/>
                </a:lnTo>
                <a:lnTo>
                  <a:pt x="0" y="0"/>
                </a:lnTo>
                <a:close/>
              </a:path>
            </a:pathLst>
          </a:custGeom>
          <a:blipFill>
            <a:blip r:embed="rId4">
              <a:extLst>
                <a:ext uri="{96DAC541-7B7A-43D3-8B79-37D633B846F1}">
                  <asvg:svgBlip xmlns:asvg="http://schemas.microsoft.com/office/drawing/2016/SVG/main" r:embed="rId5"/>
                </a:ext>
              </a:extLst>
            </a:blip>
            <a:stretch>
              <a:fillRect l="-105420" t="0" r="0" b="0"/>
            </a:stretch>
          </a:blipFill>
          <a:ln cap="sq">
            <a:noFill/>
            <a:prstDash val="solid"/>
            <a:miter/>
          </a:ln>
        </p:spPr>
      </p:sp>
      <p:sp>
        <p:nvSpPr>
          <p:cNvPr name="Freeform 9" id="9"/>
          <p:cNvSpPr/>
          <p:nvPr/>
        </p:nvSpPr>
        <p:spPr>
          <a:xfrm flipH="false" flipV="false" rot="-5400000">
            <a:off x="2688574" y="4488972"/>
            <a:ext cx="1599828" cy="1599828"/>
          </a:xfrm>
          <a:custGeom>
            <a:avLst/>
            <a:gdLst/>
            <a:ahLst/>
            <a:cxnLst/>
            <a:rect r="r" b="b" t="t" l="l"/>
            <a:pathLst>
              <a:path h="1599828" w="1599828">
                <a:moveTo>
                  <a:pt x="0" y="0"/>
                </a:moveTo>
                <a:lnTo>
                  <a:pt x="1599827" y="0"/>
                </a:lnTo>
                <a:lnTo>
                  <a:pt x="1599827" y="1599828"/>
                </a:lnTo>
                <a:lnTo>
                  <a:pt x="0" y="15998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AutoShape 10" id="10"/>
          <p:cNvSpPr/>
          <p:nvPr/>
        </p:nvSpPr>
        <p:spPr>
          <a:xfrm>
            <a:off x="3513298" y="6088800"/>
            <a:ext cx="0" cy="406475"/>
          </a:xfrm>
          <a:prstGeom prst="line">
            <a:avLst/>
          </a:prstGeom>
          <a:ln cap="rnd" w="28575">
            <a:solidFill>
              <a:srgbClr val="CCDBDB"/>
            </a:solidFill>
            <a:prstDash val="sysDot"/>
            <a:headEnd type="none" len="sm" w="sm"/>
            <a:tailEnd type="oval" len="lg" w="lg"/>
          </a:ln>
        </p:spPr>
      </p:sp>
      <p:sp>
        <p:nvSpPr>
          <p:cNvPr name="Freeform 11" id="11"/>
          <p:cNvSpPr/>
          <p:nvPr/>
        </p:nvSpPr>
        <p:spPr>
          <a:xfrm flipH="false" flipV="false" rot="-5400000">
            <a:off x="5528753" y="3941489"/>
            <a:ext cx="882322" cy="1812472"/>
          </a:xfrm>
          <a:custGeom>
            <a:avLst/>
            <a:gdLst/>
            <a:ahLst/>
            <a:cxnLst/>
            <a:rect r="r" b="b" t="t" l="l"/>
            <a:pathLst>
              <a:path h="1812472" w="882322">
                <a:moveTo>
                  <a:pt x="0" y="0"/>
                </a:moveTo>
                <a:lnTo>
                  <a:pt x="882323" y="0"/>
                </a:lnTo>
                <a:lnTo>
                  <a:pt x="882323" y="1812472"/>
                </a:lnTo>
                <a:lnTo>
                  <a:pt x="0" y="1812472"/>
                </a:lnTo>
                <a:lnTo>
                  <a:pt x="0" y="0"/>
                </a:lnTo>
                <a:close/>
              </a:path>
            </a:pathLst>
          </a:custGeom>
          <a:blipFill>
            <a:blip r:embed="rId8">
              <a:extLst>
                <a:ext uri="{96DAC541-7B7A-43D3-8B79-37D633B846F1}">
                  <asvg:svgBlip xmlns:asvg="http://schemas.microsoft.com/office/drawing/2016/SVG/main" r:embed="rId9"/>
                </a:ext>
              </a:extLst>
            </a:blip>
            <a:stretch>
              <a:fillRect l="-105420" t="0" r="0" b="0"/>
            </a:stretch>
          </a:blipFill>
          <a:ln cap="sq">
            <a:noFill/>
            <a:prstDash val="solid"/>
            <a:miter/>
          </a:ln>
        </p:spPr>
      </p:sp>
      <p:sp>
        <p:nvSpPr>
          <p:cNvPr name="Freeform 12" id="12"/>
          <p:cNvSpPr/>
          <p:nvPr/>
        </p:nvSpPr>
        <p:spPr>
          <a:xfrm flipH="false" flipV="false" rot="-5400000">
            <a:off x="5145190" y="4488972"/>
            <a:ext cx="1599828" cy="1599828"/>
          </a:xfrm>
          <a:custGeom>
            <a:avLst/>
            <a:gdLst/>
            <a:ahLst/>
            <a:cxnLst/>
            <a:rect r="r" b="b" t="t" l="l"/>
            <a:pathLst>
              <a:path h="1599828" w="1599828">
                <a:moveTo>
                  <a:pt x="0" y="0"/>
                </a:moveTo>
                <a:lnTo>
                  <a:pt x="1599827" y="0"/>
                </a:lnTo>
                <a:lnTo>
                  <a:pt x="1599827" y="1599828"/>
                </a:lnTo>
                <a:lnTo>
                  <a:pt x="0" y="15998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AutoShape 13" id="13"/>
          <p:cNvSpPr/>
          <p:nvPr/>
        </p:nvSpPr>
        <p:spPr>
          <a:xfrm>
            <a:off x="5969914" y="6088800"/>
            <a:ext cx="0" cy="406475"/>
          </a:xfrm>
          <a:prstGeom prst="line">
            <a:avLst/>
          </a:prstGeom>
          <a:ln cap="rnd" w="28575">
            <a:solidFill>
              <a:srgbClr val="8EA792"/>
            </a:solidFill>
            <a:prstDash val="sysDot"/>
            <a:headEnd type="none" len="sm" w="sm"/>
            <a:tailEnd type="oval" len="lg" w="lg"/>
          </a:ln>
        </p:spPr>
      </p:sp>
      <p:sp>
        <p:nvSpPr>
          <p:cNvPr name="Freeform 14" id="14"/>
          <p:cNvSpPr/>
          <p:nvPr/>
        </p:nvSpPr>
        <p:spPr>
          <a:xfrm flipH="false" flipV="false" rot="-5400000">
            <a:off x="7978335" y="4023897"/>
            <a:ext cx="882322" cy="1812472"/>
          </a:xfrm>
          <a:custGeom>
            <a:avLst/>
            <a:gdLst/>
            <a:ahLst/>
            <a:cxnLst/>
            <a:rect r="r" b="b" t="t" l="l"/>
            <a:pathLst>
              <a:path h="1812472" w="882322">
                <a:moveTo>
                  <a:pt x="0" y="0"/>
                </a:moveTo>
                <a:lnTo>
                  <a:pt x="882323" y="0"/>
                </a:lnTo>
                <a:lnTo>
                  <a:pt x="882323" y="1812473"/>
                </a:lnTo>
                <a:lnTo>
                  <a:pt x="0" y="1812473"/>
                </a:lnTo>
                <a:lnTo>
                  <a:pt x="0" y="0"/>
                </a:lnTo>
                <a:close/>
              </a:path>
            </a:pathLst>
          </a:custGeom>
          <a:blipFill>
            <a:blip r:embed="rId10">
              <a:extLst>
                <a:ext uri="{96DAC541-7B7A-43D3-8B79-37D633B846F1}">
                  <asvg:svgBlip xmlns:asvg="http://schemas.microsoft.com/office/drawing/2016/SVG/main" r:embed="rId11"/>
                </a:ext>
              </a:extLst>
            </a:blip>
            <a:stretch>
              <a:fillRect l="-105420" t="0" r="0" b="0"/>
            </a:stretch>
          </a:blipFill>
          <a:ln cap="sq">
            <a:noFill/>
            <a:prstDash val="solid"/>
            <a:miter/>
          </a:ln>
        </p:spPr>
      </p:sp>
      <p:sp>
        <p:nvSpPr>
          <p:cNvPr name="Freeform 15" id="15"/>
          <p:cNvSpPr/>
          <p:nvPr/>
        </p:nvSpPr>
        <p:spPr>
          <a:xfrm flipH="false" flipV="false" rot="-5400000">
            <a:off x="7594772" y="4571381"/>
            <a:ext cx="1599828" cy="1599828"/>
          </a:xfrm>
          <a:custGeom>
            <a:avLst/>
            <a:gdLst/>
            <a:ahLst/>
            <a:cxnLst/>
            <a:rect r="r" b="b" t="t" l="l"/>
            <a:pathLst>
              <a:path h="1599828" w="1599828">
                <a:moveTo>
                  <a:pt x="0" y="0"/>
                </a:moveTo>
                <a:lnTo>
                  <a:pt x="1599828" y="0"/>
                </a:lnTo>
                <a:lnTo>
                  <a:pt x="1599828" y="1599828"/>
                </a:lnTo>
                <a:lnTo>
                  <a:pt x="0" y="15998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AutoShape 16" id="16"/>
          <p:cNvSpPr/>
          <p:nvPr/>
        </p:nvSpPr>
        <p:spPr>
          <a:xfrm>
            <a:off x="8419496" y="6171209"/>
            <a:ext cx="0" cy="406475"/>
          </a:xfrm>
          <a:prstGeom prst="line">
            <a:avLst/>
          </a:prstGeom>
          <a:ln cap="rnd" w="28575">
            <a:solidFill>
              <a:srgbClr val="109D87"/>
            </a:solidFill>
            <a:prstDash val="sysDot"/>
            <a:headEnd type="none" len="sm" w="sm"/>
            <a:tailEnd type="oval" len="lg" w="lg"/>
          </a:ln>
        </p:spPr>
      </p:sp>
      <p:sp>
        <p:nvSpPr>
          <p:cNvPr name="Freeform 17" id="17"/>
          <p:cNvSpPr/>
          <p:nvPr/>
        </p:nvSpPr>
        <p:spPr>
          <a:xfrm flipH="false" flipV="false" rot="-5400000">
            <a:off x="10434951" y="4023897"/>
            <a:ext cx="882322" cy="1812472"/>
          </a:xfrm>
          <a:custGeom>
            <a:avLst/>
            <a:gdLst/>
            <a:ahLst/>
            <a:cxnLst/>
            <a:rect r="r" b="b" t="t" l="l"/>
            <a:pathLst>
              <a:path h="1812472" w="882322">
                <a:moveTo>
                  <a:pt x="0" y="0"/>
                </a:moveTo>
                <a:lnTo>
                  <a:pt x="882323" y="0"/>
                </a:lnTo>
                <a:lnTo>
                  <a:pt x="882323" y="1812473"/>
                </a:lnTo>
                <a:lnTo>
                  <a:pt x="0" y="1812473"/>
                </a:lnTo>
                <a:lnTo>
                  <a:pt x="0" y="0"/>
                </a:lnTo>
                <a:close/>
              </a:path>
            </a:pathLst>
          </a:custGeom>
          <a:blipFill>
            <a:blip r:embed="rId12">
              <a:extLst>
                <a:ext uri="{96DAC541-7B7A-43D3-8B79-37D633B846F1}">
                  <asvg:svgBlip xmlns:asvg="http://schemas.microsoft.com/office/drawing/2016/SVG/main" r:embed="rId13"/>
                </a:ext>
              </a:extLst>
            </a:blip>
            <a:stretch>
              <a:fillRect l="-105420" t="0" r="0" b="0"/>
            </a:stretch>
          </a:blipFill>
          <a:ln cap="sq">
            <a:noFill/>
            <a:prstDash val="solid"/>
            <a:miter/>
          </a:ln>
        </p:spPr>
      </p:sp>
      <p:sp>
        <p:nvSpPr>
          <p:cNvPr name="Freeform 18" id="18"/>
          <p:cNvSpPr/>
          <p:nvPr/>
        </p:nvSpPr>
        <p:spPr>
          <a:xfrm flipH="false" flipV="false" rot="-5400000">
            <a:off x="10051388" y="4571381"/>
            <a:ext cx="1599828" cy="1599828"/>
          </a:xfrm>
          <a:custGeom>
            <a:avLst/>
            <a:gdLst/>
            <a:ahLst/>
            <a:cxnLst/>
            <a:rect r="r" b="b" t="t" l="l"/>
            <a:pathLst>
              <a:path h="1599828" w="1599828">
                <a:moveTo>
                  <a:pt x="0" y="0"/>
                </a:moveTo>
                <a:lnTo>
                  <a:pt x="1599827" y="0"/>
                </a:lnTo>
                <a:lnTo>
                  <a:pt x="1599827" y="1599828"/>
                </a:lnTo>
                <a:lnTo>
                  <a:pt x="0" y="15998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AutoShape 19" id="19"/>
          <p:cNvSpPr/>
          <p:nvPr/>
        </p:nvSpPr>
        <p:spPr>
          <a:xfrm>
            <a:off x="10876112" y="6171209"/>
            <a:ext cx="0" cy="406475"/>
          </a:xfrm>
          <a:prstGeom prst="line">
            <a:avLst/>
          </a:prstGeom>
          <a:ln cap="rnd" w="28575">
            <a:solidFill>
              <a:srgbClr val="106861"/>
            </a:solidFill>
            <a:prstDash val="sysDot"/>
            <a:headEnd type="none" len="sm" w="sm"/>
            <a:tailEnd type="oval" len="lg" w="lg"/>
          </a:ln>
        </p:spPr>
      </p:sp>
      <p:sp>
        <p:nvSpPr>
          <p:cNvPr name="Freeform 20" id="20"/>
          <p:cNvSpPr/>
          <p:nvPr/>
        </p:nvSpPr>
        <p:spPr>
          <a:xfrm flipH="false" flipV="false" rot="0">
            <a:off x="5607523" y="4879893"/>
            <a:ext cx="717750" cy="807285"/>
          </a:xfrm>
          <a:custGeom>
            <a:avLst/>
            <a:gdLst/>
            <a:ahLst/>
            <a:cxnLst/>
            <a:rect r="r" b="b" t="t" l="l"/>
            <a:pathLst>
              <a:path h="807285" w="717750">
                <a:moveTo>
                  <a:pt x="0" y="0"/>
                </a:moveTo>
                <a:lnTo>
                  <a:pt x="717749" y="0"/>
                </a:lnTo>
                <a:lnTo>
                  <a:pt x="717749" y="807285"/>
                </a:lnTo>
                <a:lnTo>
                  <a:pt x="0" y="80728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7979640" y="4899386"/>
            <a:ext cx="830091" cy="801416"/>
          </a:xfrm>
          <a:custGeom>
            <a:avLst/>
            <a:gdLst/>
            <a:ahLst/>
            <a:cxnLst/>
            <a:rect r="r" b="b" t="t" l="l"/>
            <a:pathLst>
              <a:path h="801416" w="830091">
                <a:moveTo>
                  <a:pt x="0" y="0"/>
                </a:moveTo>
                <a:lnTo>
                  <a:pt x="830091" y="0"/>
                </a:lnTo>
                <a:lnTo>
                  <a:pt x="830091" y="801415"/>
                </a:lnTo>
                <a:lnTo>
                  <a:pt x="0" y="80141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false" flipV="false" rot="-687317">
            <a:off x="10531535" y="5009266"/>
            <a:ext cx="634819" cy="634819"/>
          </a:xfrm>
          <a:custGeom>
            <a:avLst/>
            <a:gdLst/>
            <a:ahLst/>
            <a:cxnLst/>
            <a:rect r="r" b="b" t="t" l="l"/>
            <a:pathLst>
              <a:path h="634819" w="634819">
                <a:moveTo>
                  <a:pt x="0" y="0"/>
                </a:moveTo>
                <a:lnTo>
                  <a:pt x="634819" y="0"/>
                </a:lnTo>
                <a:lnTo>
                  <a:pt x="634819" y="634820"/>
                </a:lnTo>
                <a:lnTo>
                  <a:pt x="0" y="63482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3" id="23"/>
          <p:cNvSpPr/>
          <p:nvPr/>
        </p:nvSpPr>
        <p:spPr>
          <a:xfrm flipH="false" flipV="false" rot="0">
            <a:off x="3132324" y="4925353"/>
            <a:ext cx="761950" cy="749481"/>
          </a:xfrm>
          <a:custGeom>
            <a:avLst/>
            <a:gdLst/>
            <a:ahLst/>
            <a:cxnLst/>
            <a:rect r="r" b="b" t="t" l="l"/>
            <a:pathLst>
              <a:path h="749481" w="761950">
                <a:moveTo>
                  <a:pt x="0" y="0"/>
                </a:moveTo>
                <a:lnTo>
                  <a:pt x="761949" y="0"/>
                </a:lnTo>
                <a:lnTo>
                  <a:pt x="761949" y="749481"/>
                </a:lnTo>
                <a:lnTo>
                  <a:pt x="0" y="74948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4" id="24"/>
          <p:cNvSpPr/>
          <p:nvPr/>
        </p:nvSpPr>
        <p:spPr>
          <a:xfrm flipH="false" flipV="false" rot="0">
            <a:off x="3435257" y="4945269"/>
            <a:ext cx="289679" cy="338267"/>
          </a:xfrm>
          <a:custGeom>
            <a:avLst/>
            <a:gdLst/>
            <a:ahLst/>
            <a:cxnLst/>
            <a:rect r="r" b="b" t="t" l="l"/>
            <a:pathLst>
              <a:path h="338267" w="289679">
                <a:moveTo>
                  <a:pt x="0" y="0"/>
                </a:moveTo>
                <a:lnTo>
                  <a:pt x="289680" y="0"/>
                </a:lnTo>
                <a:lnTo>
                  <a:pt x="289680" y="338266"/>
                </a:lnTo>
                <a:lnTo>
                  <a:pt x="0" y="33826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25" id="25"/>
          <p:cNvSpPr txBox="true"/>
          <p:nvPr/>
        </p:nvSpPr>
        <p:spPr>
          <a:xfrm rot="0">
            <a:off x="2618207" y="6561401"/>
            <a:ext cx="1790184" cy="286770"/>
          </a:xfrm>
          <a:prstGeom prst="rect">
            <a:avLst/>
          </a:prstGeom>
        </p:spPr>
        <p:txBody>
          <a:bodyPr anchor="t" rtlCol="false" tIns="0" lIns="0" bIns="0" rIns="0">
            <a:spAutoFit/>
          </a:bodyPr>
          <a:lstStyle/>
          <a:p>
            <a:pPr algn="ctr" marL="0" indent="0" lvl="0">
              <a:lnSpc>
                <a:spcPts val="2304"/>
              </a:lnSpc>
              <a:spcBef>
                <a:spcPct val="0"/>
              </a:spcBef>
            </a:pPr>
            <a:r>
              <a:rPr lang="en-US" sz="1800">
                <a:solidFill>
                  <a:srgbClr val="000000"/>
                </a:solidFill>
                <a:latin typeface="Montserrat"/>
                <a:ea typeface="Montserrat"/>
                <a:cs typeface="Montserrat"/>
                <a:sym typeface="Montserrat"/>
              </a:rPr>
              <a:t>Transparency</a:t>
            </a:r>
          </a:p>
        </p:txBody>
      </p:sp>
      <p:sp>
        <p:nvSpPr>
          <p:cNvPr name="TextBox 26" id="26"/>
          <p:cNvSpPr txBox="true"/>
          <p:nvPr/>
        </p:nvSpPr>
        <p:spPr>
          <a:xfrm rot="0">
            <a:off x="5108019" y="6561324"/>
            <a:ext cx="1790184" cy="286770"/>
          </a:xfrm>
          <a:prstGeom prst="rect">
            <a:avLst/>
          </a:prstGeom>
        </p:spPr>
        <p:txBody>
          <a:bodyPr anchor="t" rtlCol="false" tIns="0" lIns="0" bIns="0" rIns="0">
            <a:spAutoFit/>
          </a:bodyPr>
          <a:lstStyle/>
          <a:p>
            <a:pPr algn="ctr" marL="0" indent="0" lvl="0">
              <a:lnSpc>
                <a:spcPts val="2304"/>
              </a:lnSpc>
              <a:spcBef>
                <a:spcPct val="0"/>
              </a:spcBef>
            </a:pPr>
            <a:r>
              <a:rPr lang="en-US" sz="1800">
                <a:solidFill>
                  <a:srgbClr val="000000"/>
                </a:solidFill>
                <a:latin typeface="Montserrat"/>
                <a:ea typeface="Montserrat"/>
                <a:cs typeface="Montserrat"/>
                <a:sym typeface="Montserrat"/>
              </a:rPr>
              <a:t>Security</a:t>
            </a:r>
          </a:p>
        </p:txBody>
      </p:sp>
      <p:sp>
        <p:nvSpPr>
          <p:cNvPr name="TextBox 27" id="27"/>
          <p:cNvSpPr txBox="true"/>
          <p:nvPr/>
        </p:nvSpPr>
        <p:spPr>
          <a:xfrm rot="0">
            <a:off x="2461839" y="6962745"/>
            <a:ext cx="2056596" cy="863432"/>
          </a:xfrm>
          <a:prstGeom prst="rect">
            <a:avLst/>
          </a:prstGeom>
        </p:spPr>
        <p:txBody>
          <a:bodyPr anchor="t" rtlCol="false" tIns="0" lIns="0" bIns="0" rIns="0">
            <a:spAutoFit/>
          </a:bodyPr>
          <a:lstStyle/>
          <a:p>
            <a:pPr algn="ctr" marL="0" indent="0" lvl="0">
              <a:lnSpc>
                <a:spcPts val="1719"/>
              </a:lnSpc>
              <a:spcBef>
                <a:spcPct val="0"/>
              </a:spcBef>
            </a:pPr>
            <a:r>
              <a:rPr lang="en-US" sz="1343">
                <a:solidFill>
                  <a:srgbClr val="000000"/>
                </a:solidFill>
                <a:latin typeface="Montserrat"/>
                <a:ea typeface="Montserrat"/>
                <a:cs typeface="Montserrat"/>
                <a:sym typeface="Montserrat"/>
              </a:rPr>
              <a:t>Everyone in the network can see and verify transactions, increasing trust.</a:t>
            </a:r>
          </a:p>
        </p:txBody>
      </p:sp>
      <p:sp>
        <p:nvSpPr>
          <p:cNvPr name="TextBox 28" id="28"/>
          <p:cNvSpPr txBox="true"/>
          <p:nvPr/>
        </p:nvSpPr>
        <p:spPr>
          <a:xfrm rot="0">
            <a:off x="4916806" y="6962745"/>
            <a:ext cx="2056596" cy="863432"/>
          </a:xfrm>
          <a:prstGeom prst="rect">
            <a:avLst/>
          </a:prstGeom>
        </p:spPr>
        <p:txBody>
          <a:bodyPr anchor="t" rtlCol="false" tIns="0" lIns="0" bIns="0" rIns="0">
            <a:spAutoFit/>
          </a:bodyPr>
          <a:lstStyle/>
          <a:p>
            <a:pPr algn="ctr" marL="0" indent="0" lvl="0">
              <a:lnSpc>
                <a:spcPts val="1719"/>
              </a:lnSpc>
              <a:spcBef>
                <a:spcPct val="0"/>
              </a:spcBef>
            </a:pPr>
            <a:r>
              <a:rPr lang="en-US" sz="1343">
                <a:solidFill>
                  <a:srgbClr val="000000"/>
                </a:solidFill>
                <a:latin typeface="Montserrat"/>
                <a:ea typeface="Montserrat"/>
                <a:cs typeface="Montserrat"/>
                <a:sym typeface="Montserrat"/>
              </a:rPr>
              <a:t>Cryptographic hashes make data tamper-proof and resistant to fraud.</a:t>
            </a:r>
          </a:p>
        </p:txBody>
      </p:sp>
      <p:sp>
        <p:nvSpPr>
          <p:cNvPr name="TextBox 29" id="29"/>
          <p:cNvSpPr txBox="true"/>
          <p:nvPr/>
        </p:nvSpPr>
        <p:spPr>
          <a:xfrm rot="0">
            <a:off x="7419986" y="6643733"/>
            <a:ext cx="1999021" cy="286770"/>
          </a:xfrm>
          <a:prstGeom prst="rect">
            <a:avLst/>
          </a:prstGeom>
        </p:spPr>
        <p:txBody>
          <a:bodyPr anchor="t" rtlCol="false" tIns="0" lIns="0" bIns="0" rIns="0">
            <a:spAutoFit/>
          </a:bodyPr>
          <a:lstStyle/>
          <a:p>
            <a:pPr algn="ctr" marL="0" indent="0" lvl="0">
              <a:lnSpc>
                <a:spcPts val="2304"/>
              </a:lnSpc>
              <a:spcBef>
                <a:spcPct val="0"/>
              </a:spcBef>
            </a:pPr>
            <a:r>
              <a:rPr lang="en-US" sz="1800">
                <a:solidFill>
                  <a:srgbClr val="000000"/>
                </a:solidFill>
                <a:latin typeface="Montserrat"/>
                <a:ea typeface="Montserrat"/>
                <a:cs typeface="Montserrat"/>
                <a:sym typeface="Montserrat"/>
              </a:rPr>
              <a:t> Decentralization</a:t>
            </a:r>
          </a:p>
        </p:txBody>
      </p:sp>
      <p:sp>
        <p:nvSpPr>
          <p:cNvPr name="TextBox 30" id="30"/>
          <p:cNvSpPr txBox="true"/>
          <p:nvPr/>
        </p:nvSpPr>
        <p:spPr>
          <a:xfrm rot="0">
            <a:off x="10014217" y="6643733"/>
            <a:ext cx="1790184" cy="286770"/>
          </a:xfrm>
          <a:prstGeom prst="rect">
            <a:avLst/>
          </a:prstGeom>
        </p:spPr>
        <p:txBody>
          <a:bodyPr anchor="t" rtlCol="false" tIns="0" lIns="0" bIns="0" rIns="0">
            <a:spAutoFit/>
          </a:bodyPr>
          <a:lstStyle/>
          <a:p>
            <a:pPr algn="ctr" marL="0" indent="0" lvl="0">
              <a:lnSpc>
                <a:spcPts val="2304"/>
              </a:lnSpc>
              <a:spcBef>
                <a:spcPct val="0"/>
              </a:spcBef>
            </a:pPr>
            <a:r>
              <a:rPr lang="en-US" sz="1800">
                <a:solidFill>
                  <a:srgbClr val="000000"/>
                </a:solidFill>
                <a:latin typeface="Montserrat"/>
                <a:ea typeface="Montserrat"/>
                <a:cs typeface="Montserrat"/>
                <a:sym typeface="Montserrat"/>
              </a:rPr>
              <a:t>Immutability</a:t>
            </a:r>
          </a:p>
        </p:txBody>
      </p:sp>
      <p:sp>
        <p:nvSpPr>
          <p:cNvPr name="TextBox 31" id="31"/>
          <p:cNvSpPr txBox="true"/>
          <p:nvPr/>
        </p:nvSpPr>
        <p:spPr>
          <a:xfrm rot="0">
            <a:off x="7391199" y="6962745"/>
            <a:ext cx="2056596" cy="648925"/>
          </a:xfrm>
          <a:prstGeom prst="rect">
            <a:avLst/>
          </a:prstGeom>
        </p:spPr>
        <p:txBody>
          <a:bodyPr anchor="t" rtlCol="false" tIns="0" lIns="0" bIns="0" rIns="0">
            <a:spAutoFit/>
          </a:bodyPr>
          <a:lstStyle/>
          <a:p>
            <a:pPr algn="ctr" marL="0" indent="0" lvl="0">
              <a:lnSpc>
                <a:spcPts val="1719"/>
              </a:lnSpc>
              <a:spcBef>
                <a:spcPct val="0"/>
              </a:spcBef>
            </a:pPr>
            <a:r>
              <a:rPr lang="en-US" sz="1343">
                <a:solidFill>
                  <a:srgbClr val="000000"/>
                </a:solidFill>
                <a:latin typeface="Montserrat"/>
                <a:ea typeface="Montserrat"/>
                <a:cs typeface="Montserrat"/>
                <a:sym typeface="Montserrat"/>
              </a:rPr>
              <a:t>No central authority—control is shared across a network of users.</a:t>
            </a:r>
          </a:p>
        </p:txBody>
      </p:sp>
      <p:sp>
        <p:nvSpPr>
          <p:cNvPr name="TextBox 32" id="32"/>
          <p:cNvSpPr txBox="true"/>
          <p:nvPr/>
        </p:nvSpPr>
        <p:spPr>
          <a:xfrm rot="0">
            <a:off x="9823004" y="6962745"/>
            <a:ext cx="2056596" cy="648925"/>
          </a:xfrm>
          <a:prstGeom prst="rect">
            <a:avLst/>
          </a:prstGeom>
        </p:spPr>
        <p:txBody>
          <a:bodyPr anchor="t" rtlCol="false" tIns="0" lIns="0" bIns="0" rIns="0">
            <a:spAutoFit/>
          </a:bodyPr>
          <a:lstStyle/>
          <a:p>
            <a:pPr algn="ctr" marL="0" indent="0" lvl="0">
              <a:lnSpc>
                <a:spcPts val="1719"/>
              </a:lnSpc>
              <a:spcBef>
                <a:spcPct val="0"/>
              </a:spcBef>
            </a:pPr>
            <a:r>
              <a:rPr lang="en-US" sz="1343">
                <a:solidFill>
                  <a:srgbClr val="000000"/>
                </a:solidFill>
                <a:latin typeface="Montserrat"/>
                <a:ea typeface="Montserrat"/>
                <a:cs typeface="Montserrat"/>
                <a:sym typeface="Montserrat"/>
              </a:rPr>
              <a:t>Once added, transactions cannot be changed or deleted.</a:t>
            </a:r>
          </a:p>
        </p:txBody>
      </p:sp>
      <p:sp>
        <p:nvSpPr>
          <p:cNvPr name="TextBox 33" id="33"/>
          <p:cNvSpPr txBox="true"/>
          <p:nvPr/>
        </p:nvSpPr>
        <p:spPr>
          <a:xfrm rot="0">
            <a:off x="6540163" y="2823403"/>
            <a:ext cx="5207675" cy="423069"/>
          </a:xfrm>
          <a:prstGeom prst="rect">
            <a:avLst/>
          </a:prstGeom>
        </p:spPr>
        <p:txBody>
          <a:bodyPr anchor="t" rtlCol="false" tIns="0" lIns="0" bIns="0" rIns="0">
            <a:spAutoFit/>
          </a:bodyPr>
          <a:lstStyle/>
          <a:p>
            <a:pPr algn="ctr">
              <a:lnSpc>
                <a:spcPts val="3456"/>
              </a:lnSpc>
              <a:spcBef>
                <a:spcPct val="0"/>
              </a:spcBef>
            </a:pPr>
            <a:r>
              <a:rPr lang="en-US" sz="2468">
                <a:solidFill>
                  <a:srgbClr val="123D33"/>
                </a:solidFill>
                <a:latin typeface="League Spartan"/>
                <a:ea typeface="League Spartan"/>
                <a:cs typeface="League Spartan"/>
                <a:sym typeface="League Spartan"/>
              </a:rPr>
              <a:t>KEY FEATURES OF BLOCKCHAIN</a:t>
            </a:r>
          </a:p>
        </p:txBody>
      </p:sp>
      <p:sp>
        <p:nvSpPr>
          <p:cNvPr name="TextBox 34" id="34"/>
          <p:cNvSpPr txBox="true"/>
          <p:nvPr/>
        </p:nvSpPr>
        <p:spPr>
          <a:xfrm rot="0">
            <a:off x="4616633" y="1283536"/>
            <a:ext cx="9054733" cy="1587492"/>
          </a:xfrm>
          <a:prstGeom prst="rect">
            <a:avLst/>
          </a:prstGeom>
        </p:spPr>
        <p:txBody>
          <a:bodyPr anchor="t" rtlCol="false" tIns="0" lIns="0" bIns="0" rIns="0">
            <a:spAutoFit/>
          </a:bodyPr>
          <a:lstStyle/>
          <a:p>
            <a:pPr algn="ctr">
              <a:lnSpc>
                <a:spcPts val="11620"/>
              </a:lnSpc>
              <a:spcBef>
                <a:spcPct val="0"/>
              </a:spcBef>
            </a:pPr>
            <a:r>
              <a:rPr lang="en-US" b="true" sz="8300" spc="-639">
                <a:solidFill>
                  <a:srgbClr val="000000"/>
                </a:solidFill>
                <a:latin typeface="Akzidenz-Grotesk Bold"/>
                <a:ea typeface="Akzidenz-Grotesk Bold"/>
                <a:cs typeface="Akzidenz-Grotesk Bold"/>
                <a:sym typeface="Akzidenz-Grotesk Bold"/>
              </a:rPr>
              <a:t>What is Blockchain?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9528" y="5200430"/>
            <a:ext cx="1179056" cy="5251494"/>
            <a:chOff x="0" y="0"/>
            <a:chExt cx="138247" cy="615750"/>
          </a:xfrm>
        </p:grpSpPr>
        <p:sp>
          <p:nvSpPr>
            <p:cNvPr name="Freeform 3" id="3"/>
            <p:cNvSpPr/>
            <p:nvPr/>
          </p:nvSpPr>
          <p:spPr>
            <a:xfrm flipH="false" flipV="false" rot="0">
              <a:off x="0" y="0"/>
              <a:ext cx="138247" cy="615750"/>
            </a:xfrm>
            <a:custGeom>
              <a:avLst/>
              <a:gdLst/>
              <a:ahLst/>
              <a:cxnLst/>
              <a:rect r="r" b="b" t="t" l="l"/>
              <a:pathLst>
                <a:path h="615750" w="138247">
                  <a:moveTo>
                    <a:pt x="0" y="0"/>
                  </a:moveTo>
                  <a:lnTo>
                    <a:pt x="138247" y="0"/>
                  </a:lnTo>
                  <a:lnTo>
                    <a:pt x="138247" y="615750"/>
                  </a:lnTo>
                  <a:lnTo>
                    <a:pt x="0" y="615750"/>
                  </a:lnTo>
                  <a:close/>
                </a:path>
              </a:pathLst>
            </a:custGeom>
            <a:gradFill rotWithShape="true">
              <a:gsLst>
                <a:gs pos="0">
                  <a:srgbClr val="123D33">
                    <a:alpha val="100000"/>
                  </a:srgbClr>
                </a:gs>
                <a:gs pos="50000">
                  <a:srgbClr val="106861">
                    <a:alpha val="100000"/>
                  </a:srgbClr>
                </a:gs>
                <a:gs pos="100000">
                  <a:srgbClr val="CCDBDB">
                    <a:alpha val="100000"/>
                  </a:srgbClr>
                </a:gs>
              </a:gsLst>
              <a:lin ang="5400000"/>
            </a:gradFill>
          </p:spPr>
        </p:sp>
        <p:sp>
          <p:nvSpPr>
            <p:cNvPr name="TextBox 4" id="4"/>
            <p:cNvSpPr txBox="true"/>
            <p:nvPr/>
          </p:nvSpPr>
          <p:spPr>
            <a:xfrm>
              <a:off x="0" y="-9525"/>
              <a:ext cx="138247" cy="625275"/>
            </a:xfrm>
            <a:prstGeom prst="rect">
              <a:avLst/>
            </a:prstGeom>
          </p:spPr>
          <p:txBody>
            <a:bodyPr anchor="ctr" rtlCol="false" tIns="50800" lIns="50800" bIns="50800" rIns="50800"/>
            <a:lstStyle/>
            <a:p>
              <a:pPr algn="ctr">
                <a:lnSpc>
                  <a:spcPts val="1300"/>
                </a:lnSpc>
              </a:pPr>
            </a:p>
          </p:txBody>
        </p:sp>
      </p:grpSp>
      <p:sp>
        <p:nvSpPr>
          <p:cNvPr name="AutoShape 5" id="5"/>
          <p:cNvSpPr/>
          <p:nvPr/>
        </p:nvSpPr>
        <p:spPr>
          <a:xfrm>
            <a:off x="850101" y="3748503"/>
            <a:ext cx="0" cy="6538497"/>
          </a:xfrm>
          <a:prstGeom prst="line">
            <a:avLst/>
          </a:prstGeom>
          <a:ln cap="rnd" w="28575">
            <a:solidFill>
              <a:srgbClr val="232323">
                <a:alpha val="40000"/>
              </a:srgbClr>
            </a:solidFill>
            <a:prstDash val="solid"/>
            <a:headEnd type="none" len="sm" w="sm"/>
            <a:tailEnd type="none" len="sm" w="sm"/>
          </a:ln>
        </p:spPr>
      </p:sp>
      <p:sp>
        <p:nvSpPr>
          <p:cNvPr name="AutoShape 6" id="6"/>
          <p:cNvSpPr/>
          <p:nvPr/>
        </p:nvSpPr>
        <p:spPr>
          <a:xfrm flipH="true" flipV="true">
            <a:off x="-2709691" y="4259392"/>
            <a:ext cx="4164402" cy="0"/>
          </a:xfrm>
          <a:prstGeom prst="line">
            <a:avLst/>
          </a:prstGeom>
          <a:ln cap="rnd" w="28575">
            <a:solidFill>
              <a:srgbClr val="232323">
                <a:alpha val="40000"/>
              </a:srgbClr>
            </a:solidFill>
            <a:prstDash val="solid"/>
            <a:headEnd type="none" len="sm" w="sm"/>
            <a:tailEnd type="none" len="sm" w="sm"/>
          </a:ln>
        </p:spPr>
      </p:sp>
      <p:sp>
        <p:nvSpPr>
          <p:cNvPr name="Freeform 7" id="7"/>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5400000">
            <a:off x="3072137" y="3941489"/>
            <a:ext cx="882322" cy="1812472"/>
          </a:xfrm>
          <a:custGeom>
            <a:avLst/>
            <a:gdLst/>
            <a:ahLst/>
            <a:cxnLst/>
            <a:rect r="r" b="b" t="t" l="l"/>
            <a:pathLst>
              <a:path h="1812472" w="882322">
                <a:moveTo>
                  <a:pt x="0" y="0"/>
                </a:moveTo>
                <a:lnTo>
                  <a:pt x="882323" y="0"/>
                </a:lnTo>
                <a:lnTo>
                  <a:pt x="882323" y="1812472"/>
                </a:lnTo>
                <a:lnTo>
                  <a:pt x="0" y="1812472"/>
                </a:lnTo>
                <a:lnTo>
                  <a:pt x="0" y="0"/>
                </a:lnTo>
                <a:close/>
              </a:path>
            </a:pathLst>
          </a:custGeom>
          <a:blipFill>
            <a:blip r:embed="rId4">
              <a:extLst>
                <a:ext uri="{96DAC541-7B7A-43D3-8B79-37D633B846F1}">
                  <asvg:svgBlip xmlns:asvg="http://schemas.microsoft.com/office/drawing/2016/SVG/main" r:embed="rId5"/>
                </a:ext>
              </a:extLst>
            </a:blip>
            <a:stretch>
              <a:fillRect l="-105420" t="0" r="0" b="0"/>
            </a:stretch>
          </a:blipFill>
          <a:ln cap="sq">
            <a:noFill/>
            <a:prstDash val="solid"/>
            <a:miter/>
          </a:ln>
        </p:spPr>
      </p:sp>
      <p:sp>
        <p:nvSpPr>
          <p:cNvPr name="Freeform 9" id="9"/>
          <p:cNvSpPr/>
          <p:nvPr/>
        </p:nvSpPr>
        <p:spPr>
          <a:xfrm flipH="false" flipV="false" rot="-5400000">
            <a:off x="2688574" y="4488972"/>
            <a:ext cx="1599828" cy="1599828"/>
          </a:xfrm>
          <a:custGeom>
            <a:avLst/>
            <a:gdLst/>
            <a:ahLst/>
            <a:cxnLst/>
            <a:rect r="r" b="b" t="t" l="l"/>
            <a:pathLst>
              <a:path h="1599828" w="1599828">
                <a:moveTo>
                  <a:pt x="0" y="0"/>
                </a:moveTo>
                <a:lnTo>
                  <a:pt x="1599827" y="0"/>
                </a:lnTo>
                <a:lnTo>
                  <a:pt x="1599827" y="1599828"/>
                </a:lnTo>
                <a:lnTo>
                  <a:pt x="0" y="15998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AutoShape 10" id="10"/>
          <p:cNvSpPr/>
          <p:nvPr/>
        </p:nvSpPr>
        <p:spPr>
          <a:xfrm>
            <a:off x="3513298" y="6088800"/>
            <a:ext cx="0" cy="406475"/>
          </a:xfrm>
          <a:prstGeom prst="line">
            <a:avLst/>
          </a:prstGeom>
          <a:ln cap="rnd" w="28575">
            <a:solidFill>
              <a:srgbClr val="CCDBDB"/>
            </a:solidFill>
            <a:prstDash val="sysDot"/>
            <a:headEnd type="none" len="sm" w="sm"/>
            <a:tailEnd type="oval" len="lg" w="lg"/>
          </a:ln>
        </p:spPr>
      </p:sp>
      <p:sp>
        <p:nvSpPr>
          <p:cNvPr name="Freeform 11" id="11"/>
          <p:cNvSpPr/>
          <p:nvPr/>
        </p:nvSpPr>
        <p:spPr>
          <a:xfrm flipH="false" flipV="false" rot="-5400000">
            <a:off x="5528753" y="3941489"/>
            <a:ext cx="882322" cy="1812472"/>
          </a:xfrm>
          <a:custGeom>
            <a:avLst/>
            <a:gdLst/>
            <a:ahLst/>
            <a:cxnLst/>
            <a:rect r="r" b="b" t="t" l="l"/>
            <a:pathLst>
              <a:path h="1812472" w="882322">
                <a:moveTo>
                  <a:pt x="0" y="0"/>
                </a:moveTo>
                <a:lnTo>
                  <a:pt x="882323" y="0"/>
                </a:lnTo>
                <a:lnTo>
                  <a:pt x="882323" y="1812472"/>
                </a:lnTo>
                <a:lnTo>
                  <a:pt x="0" y="1812472"/>
                </a:lnTo>
                <a:lnTo>
                  <a:pt x="0" y="0"/>
                </a:lnTo>
                <a:close/>
              </a:path>
            </a:pathLst>
          </a:custGeom>
          <a:blipFill>
            <a:blip r:embed="rId8">
              <a:extLst>
                <a:ext uri="{96DAC541-7B7A-43D3-8B79-37D633B846F1}">
                  <asvg:svgBlip xmlns:asvg="http://schemas.microsoft.com/office/drawing/2016/SVG/main" r:embed="rId9"/>
                </a:ext>
              </a:extLst>
            </a:blip>
            <a:stretch>
              <a:fillRect l="-105420" t="0" r="0" b="0"/>
            </a:stretch>
          </a:blipFill>
          <a:ln cap="sq">
            <a:noFill/>
            <a:prstDash val="solid"/>
            <a:miter/>
          </a:ln>
        </p:spPr>
      </p:sp>
      <p:sp>
        <p:nvSpPr>
          <p:cNvPr name="Freeform 12" id="12"/>
          <p:cNvSpPr/>
          <p:nvPr/>
        </p:nvSpPr>
        <p:spPr>
          <a:xfrm flipH="false" flipV="false" rot="-5400000">
            <a:off x="5145190" y="4488972"/>
            <a:ext cx="1599828" cy="1599828"/>
          </a:xfrm>
          <a:custGeom>
            <a:avLst/>
            <a:gdLst/>
            <a:ahLst/>
            <a:cxnLst/>
            <a:rect r="r" b="b" t="t" l="l"/>
            <a:pathLst>
              <a:path h="1599828" w="1599828">
                <a:moveTo>
                  <a:pt x="0" y="0"/>
                </a:moveTo>
                <a:lnTo>
                  <a:pt x="1599827" y="0"/>
                </a:lnTo>
                <a:lnTo>
                  <a:pt x="1599827" y="1599828"/>
                </a:lnTo>
                <a:lnTo>
                  <a:pt x="0" y="15998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AutoShape 13" id="13"/>
          <p:cNvSpPr/>
          <p:nvPr/>
        </p:nvSpPr>
        <p:spPr>
          <a:xfrm>
            <a:off x="5969914" y="6088800"/>
            <a:ext cx="0" cy="406475"/>
          </a:xfrm>
          <a:prstGeom prst="line">
            <a:avLst/>
          </a:prstGeom>
          <a:ln cap="rnd" w="28575">
            <a:solidFill>
              <a:srgbClr val="8EA792"/>
            </a:solidFill>
            <a:prstDash val="sysDot"/>
            <a:headEnd type="none" len="sm" w="sm"/>
            <a:tailEnd type="oval" len="lg" w="lg"/>
          </a:ln>
        </p:spPr>
      </p:sp>
      <p:sp>
        <p:nvSpPr>
          <p:cNvPr name="Freeform 14" id="14"/>
          <p:cNvSpPr/>
          <p:nvPr/>
        </p:nvSpPr>
        <p:spPr>
          <a:xfrm flipH="false" flipV="false" rot="-5400000">
            <a:off x="7978335" y="4023897"/>
            <a:ext cx="882322" cy="1812472"/>
          </a:xfrm>
          <a:custGeom>
            <a:avLst/>
            <a:gdLst/>
            <a:ahLst/>
            <a:cxnLst/>
            <a:rect r="r" b="b" t="t" l="l"/>
            <a:pathLst>
              <a:path h="1812472" w="882322">
                <a:moveTo>
                  <a:pt x="0" y="0"/>
                </a:moveTo>
                <a:lnTo>
                  <a:pt x="882323" y="0"/>
                </a:lnTo>
                <a:lnTo>
                  <a:pt x="882323" y="1812473"/>
                </a:lnTo>
                <a:lnTo>
                  <a:pt x="0" y="1812473"/>
                </a:lnTo>
                <a:lnTo>
                  <a:pt x="0" y="0"/>
                </a:lnTo>
                <a:close/>
              </a:path>
            </a:pathLst>
          </a:custGeom>
          <a:blipFill>
            <a:blip r:embed="rId10">
              <a:extLst>
                <a:ext uri="{96DAC541-7B7A-43D3-8B79-37D633B846F1}">
                  <asvg:svgBlip xmlns:asvg="http://schemas.microsoft.com/office/drawing/2016/SVG/main" r:embed="rId11"/>
                </a:ext>
              </a:extLst>
            </a:blip>
            <a:stretch>
              <a:fillRect l="-105420" t="0" r="0" b="0"/>
            </a:stretch>
          </a:blipFill>
          <a:ln cap="sq">
            <a:noFill/>
            <a:prstDash val="solid"/>
            <a:miter/>
          </a:ln>
        </p:spPr>
      </p:sp>
      <p:sp>
        <p:nvSpPr>
          <p:cNvPr name="Freeform 15" id="15"/>
          <p:cNvSpPr/>
          <p:nvPr/>
        </p:nvSpPr>
        <p:spPr>
          <a:xfrm flipH="false" flipV="false" rot="-5400000">
            <a:off x="7594772" y="4571381"/>
            <a:ext cx="1599828" cy="1599828"/>
          </a:xfrm>
          <a:custGeom>
            <a:avLst/>
            <a:gdLst/>
            <a:ahLst/>
            <a:cxnLst/>
            <a:rect r="r" b="b" t="t" l="l"/>
            <a:pathLst>
              <a:path h="1599828" w="1599828">
                <a:moveTo>
                  <a:pt x="0" y="0"/>
                </a:moveTo>
                <a:lnTo>
                  <a:pt x="1599828" y="0"/>
                </a:lnTo>
                <a:lnTo>
                  <a:pt x="1599828" y="1599828"/>
                </a:lnTo>
                <a:lnTo>
                  <a:pt x="0" y="15998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AutoShape 16" id="16"/>
          <p:cNvSpPr/>
          <p:nvPr/>
        </p:nvSpPr>
        <p:spPr>
          <a:xfrm>
            <a:off x="8419496" y="6171209"/>
            <a:ext cx="0" cy="406475"/>
          </a:xfrm>
          <a:prstGeom prst="line">
            <a:avLst/>
          </a:prstGeom>
          <a:ln cap="rnd" w="28575">
            <a:solidFill>
              <a:srgbClr val="109D87"/>
            </a:solidFill>
            <a:prstDash val="sysDot"/>
            <a:headEnd type="none" len="sm" w="sm"/>
            <a:tailEnd type="oval" len="lg" w="lg"/>
          </a:ln>
        </p:spPr>
      </p:sp>
      <p:sp>
        <p:nvSpPr>
          <p:cNvPr name="Freeform 17" id="17"/>
          <p:cNvSpPr/>
          <p:nvPr/>
        </p:nvSpPr>
        <p:spPr>
          <a:xfrm flipH="false" flipV="false" rot="-5400000">
            <a:off x="10434951" y="4023897"/>
            <a:ext cx="882322" cy="1812472"/>
          </a:xfrm>
          <a:custGeom>
            <a:avLst/>
            <a:gdLst/>
            <a:ahLst/>
            <a:cxnLst/>
            <a:rect r="r" b="b" t="t" l="l"/>
            <a:pathLst>
              <a:path h="1812472" w="882322">
                <a:moveTo>
                  <a:pt x="0" y="0"/>
                </a:moveTo>
                <a:lnTo>
                  <a:pt x="882323" y="0"/>
                </a:lnTo>
                <a:lnTo>
                  <a:pt x="882323" y="1812473"/>
                </a:lnTo>
                <a:lnTo>
                  <a:pt x="0" y="1812473"/>
                </a:lnTo>
                <a:lnTo>
                  <a:pt x="0" y="0"/>
                </a:lnTo>
                <a:close/>
              </a:path>
            </a:pathLst>
          </a:custGeom>
          <a:blipFill>
            <a:blip r:embed="rId12">
              <a:extLst>
                <a:ext uri="{96DAC541-7B7A-43D3-8B79-37D633B846F1}">
                  <asvg:svgBlip xmlns:asvg="http://schemas.microsoft.com/office/drawing/2016/SVG/main" r:embed="rId13"/>
                </a:ext>
              </a:extLst>
            </a:blip>
            <a:stretch>
              <a:fillRect l="-105420" t="0" r="0" b="0"/>
            </a:stretch>
          </a:blipFill>
          <a:ln cap="sq">
            <a:noFill/>
            <a:prstDash val="solid"/>
            <a:miter/>
          </a:ln>
        </p:spPr>
      </p:sp>
      <p:sp>
        <p:nvSpPr>
          <p:cNvPr name="Freeform 18" id="18"/>
          <p:cNvSpPr/>
          <p:nvPr/>
        </p:nvSpPr>
        <p:spPr>
          <a:xfrm flipH="false" flipV="false" rot="-5400000">
            <a:off x="10051388" y="4571381"/>
            <a:ext cx="1599828" cy="1599828"/>
          </a:xfrm>
          <a:custGeom>
            <a:avLst/>
            <a:gdLst/>
            <a:ahLst/>
            <a:cxnLst/>
            <a:rect r="r" b="b" t="t" l="l"/>
            <a:pathLst>
              <a:path h="1599828" w="1599828">
                <a:moveTo>
                  <a:pt x="0" y="0"/>
                </a:moveTo>
                <a:lnTo>
                  <a:pt x="1599827" y="0"/>
                </a:lnTo>
                <a:lnTo>
                  <a:pt x="1599827" y="1599828"/>
                </a:lnTo>
                <a:lnTo>
                  <a:pt x="0" y="15998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AutoShape 19" id="19"/>
          <p:cNvSpPr/>
          <p:nvPr/>
        </p:nvSpPr>
        <p:spPr>
          <a:xfrm>
            <a:off x="10876112" y="6171209"/>
            <a:ext cx="0" cy="406475"/>
          </a:xfrm>
          <a:prstGeom prst="line">
            <a:avLst/>
          </a:prstGeom>
          <a:ln cap="rnd" w="28575">
            <a:solidFill>
              <a:srgbClr val="106861"/>
            </a:solidFill>
            <a:prstDash val="sysDot"/>
            <a:headEnd type="none" len="sm" w="sm"/>
            <a:tailEnd type="oval" len="lg" w="lg"/>
          </a:ln>
        </p:spPr>
      </p:sp>
      <p:sp>
        <p:nvSpPr>
          <p:cNvPr name="Freeform 20" id="20"/>
          <p:cNvSpPr/>
          <p:nvPr/>
        </p:nvSpPr>
        <p:spPr>
          <a:xfrm flipH="false" flipV="false" rot="-5400000">
            <a:off x="12893170" y="4023897"/>
            <a:ext cx="882322" cy="1812472"/>
          </a:xfrm>
          <a:custGeom>
            <a:avLst/>
            <a:gdLst/>
            <a:ahLst/>
            <a:cxnLst/>
            <a:rect r="r" b="b" t="t" l="l"/>
            <a:pathLst>
              <a:path h="1812472" w="882322">
                <a:moveTo>
                  <a:pt x="0" y="0"/>
                </a:moveTo>
                <a:lnTo>
                  <a:pt x="882322" y="0"/>
                </a:lnTo>
                <a:lnTo>
                  <a:pt x="882322" y="1812473"/>
                </a:lnTo>
                <a:lnTo>
                  <a:pt x="0" y="1812473"/>
                </a:lnTo>
                <a:lnTo>
                  <a:pt x="0" y="0"/>
                </a:lnTo>
                <a:close/>
              </a:path>
            </a:pathLst>
          </a:custGeom>
          <a:blipFill>
            <a:blip r:embed="rId14">
              <a:extLst>
                <a:ext uri="{96DAC541-7B7A-43D3-8B79-37D633B846F1}">
                  <asvg:svgBlip xmlns:asvg="http://schemas.microsoft.com/office/drawing/2016/SVG/main" r:embed="rId15"/>
                </a:ext>
              </a:extLst>
            </a:blip>
            <a:stretch>
              <a:fillRect l="-105420" t="0" r="0" b="0"/>
            </a:stretch>
          </a:blipFill>
          <a:ln cap="sq">
            <a:noFill/>
            <a:prstDash val="solid"/>
            <a:miter/>
          </a:ln>
        </p:spPr>
      </p:sp>
      <p:sp>
        <p:nvSpPr>
          <p:cNvPr name="Freeform 21" id="21"/>
          <p:cNvSpPr/>
          <p:nvPr/>
        </p:nvSpPr>
        <p:spPr>
          <a:xfrm flipH="false" flipV="false" rot="-5400000">
            <a:off x="12509606" y="4571381"/>
            <a:ext cx="1599828" cy="1599828"/>
          </a:xfrm>
          <a:custGeom>
            <a:avLst/>
            <a:gdLst/>
            <a:ahLst/>
            <a:cxnLst/>
            <a:rect r="r" b="b" t="t" l="l"/>
            <a:pathLst>
              <a:path h="1599828" w="1599828">
                <a:moveTo>
                  <a:pt x="0" y="0"/>
                </a:moveTo>
                <a:lnTo>
                  <a:pt x="1599828" y="0"/>
                </a:lnTo>
                <a:lnTo>
                  <a:pt x="1599828" y="1599828"/>
                </a:lnTo>
                <a:lnTo>
                  <a:pt x="0" y="15998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AutoShape 22" id="22"/>
          <p:cNvSpPr/>
          <p:nvPr/>
        </p:nvSpPr>
        <p:spPr>
          <a:xfrm>
            <a:off x="13334331" y="6171209"/>
            <a:ext cx="0" cy="406475"/>
          </a:xfrm>
          <a:prstGeom prst="line">
            <a:avLst/>
          </a:prstGeom>
          <a:ln cap="rnd" w="28575">
            <a:solidFill>
              <a:srgbClr val="123D33"/>
            </a:solidFill>
            <a:prstDash val="sysDot"/>
            <a:headEnd type="none" len="sm" w="sm"/>
            <a:tailEnd type="oval" len="lg" w="lg"/>
          </a:ln>
        </p:spPr>
      </p:sp>
      <p:sp>
        <p:nvSpPr>
          <p:cNvPr name="Freeform 23" id="23"/>
          <p:cNvSpPr/>
          <p:nvPr/>
        </p:nvSpPr>
        <p:spPr>
          <a:xfrm flipH="false" flipV="false" rot="0">
            <a:off x="5607523" y="4879893"/>
            <a:ext cx="717750" cy="807285"/>
          </a:xfrm>
          <a:custGeom>
            <a:avLst/>
            <a:gdLst/>
            <a:ahLst/>
            <a:cxnLst/>
            <a:rect r="r" b="b" t="t" l="l"/>
            <a:pathLst>
              <a:path h="807285" w="717750">
                <a:moveTo>
                  <a:pt x="0" y="0"/>
                </a:moveTo>
                <a:lnTo>
                  <a:pt x="717749" y="0"/>
                </a:lnTo>
                <a:lnTo>
                  <a:pt x="717749" y="807285"/>
                </a:lnTo>
                <a:lnTo>
                  <a:pt x="0" y="80728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4" id="24"/>
          <p:cNvSpPr/>
          <p:nvPr/>
        </p:nvSpPr>
        <p:spPr>
          <a:xfrm flipH="false" flipV="false" rot="0">
            <a:off x="7979640" y="4899386"/>
            <a:ext cx="830091" cy="801416"/>
          </a:xfrm>
          <a:custGeom>
            <a:avLst/>
            <a:gdLst/>
            <a:ahLst/>
            <a:cxnLst/>
            <a:rect r="r" b="b" t="t" l="l"/>
            <a:pathLst>
              <a:path h="801416" w="830091">
                <a:moveTo>
                  <a:pt x="0" y="0"/>
                </a:moveTo>
                <a:lnTo>
                  <a:pt x="830091" y="0"/>
                </a:lnTo>
                <a:lnTo>
                  <a:pt x="830091" y="801415"/>
                </a:lnTo>
                <a:lnTo>
                  <a:pt x="0" y="80141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5" id="25"/>
          <p:cNvSpPr/>
          <p:nvPr/>
        </p:nvSpPr>
        <p:spPr>
          <a:xfrm flipH="false" flipV="false" rot="-687317">
            <a:off x="10531535" y="5009266"/>
            <a:ext cx="634819" cy="634819"/>
          </a:xfrm>
          <a:custGeom>
            <a:avLst/>
            <a:gdLst/>
            <a:ahLst/>
            <a:cxnLst/>
            <a:rect r="r" b="b" t="t" l="l"/>
            <a:pathLst>
              <a:path h="634819" w="634819">
                <a:moveTo>
                  <a:pt x="0" y="0"/>
                </a:moveTo>
                <a:lnTo>
                  <a:pt x="634819" y="0"/>
                </a:lnTo>
                <a:lnTo>
                  <a:pt x="634819" y="634820"/>
                </a:lnTo>
                <a:lnTo>
                  <a:pt x="0" y="63482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6" id="26"/>
          <p:cNvSpPr/>
          <p:nvPr/>
        </p:nvSpPr>
        <p:spPr>
          <a:xfrm flipH="false" flipV="false" rot="0">
            <a:off x="12988512" y="4963445"/>
            <a:ext cx="758030" cy="737356"/>
          </a:xfrm>
          <a:custGeom>
            <a:avLst/>
            <a:gdLst/>
            <a:ahLst/>
            <a:cxnLst/>
            <a:rect r="r" b="b" t="t" l="l"/>
            <a:pathLst>
              <a:path h="737356" w="758030">
                <a:moveTo>
                  <a:pt x="0" y="0"/>
                </a:moveTo>
                <a:lnTo>
                  <a:pt x="758030" y="0"/>
                </a:lnTo>
                <a:lnTo>
                  <a:pt x="758030" y="737356"/>
                </a:lnTo>
                <a:lnTo>
                  <a:pt x="0" y="73735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7" id="27"/>
          <p:cNvSpPr/>
          <p:nvPr/>
        </p:nvSpPr>
        <p:spPr>
          <a:xfrm flipH="false" flipV="false" rot="0">
            <a:off x="3132324" y="4925353"/>
            <a:ext cx="761950" cy="749481"/>
          </a:xfrm>
          <a:custGeom>
            <a:avLst/>
            <a:gdLst/>
            <a:ahLst/>
            <a:cxnLst/>
            <a:rect r="r" b="b" t="t" l="l"/>
            <a:pathLst>
              <a:path h="749481" w="761950">
                <a:moveTo>
                  <a:pt x="0" y="0"/>
                </a:moveTo>
                <a:lnTo>
                  <a:pt x="761949" y="0"/>
                </a:lnTo>
                <a:lnTo>
                  <a:pt x="761949" y="749481"/>
                </a:lnTo>
                <a:lnTo>
                  <a:pt x="0" y="749481"/>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8" id="28"/>
          <p:cNvSpPr/>
          <p:nvPr/>
        </p:nvSpPr>
        <p:spPr>
          <a:xfrm flipH="false" flipV="false" rot="0">
            <a:off x="3435257" y="4945269"/>
            <a:ext cx="289679" cy="338267"/>
          </a:xfrm>
          <a:custGeom>
            <a:avLst/>
            <a:gdLst/>
            <a:ahLst/>
            <a:cxnLst/>
            <a:rect r="r" b="b" t="t" l="l"/>
            <a:pathLst>
              <a:path h="338267" w="289679">
                <a:moveTo>
                  <a:pt x="0" y="0"/>
                </a:moveTo>
                <a:lnTo>
                  <a:pt x="289680" y="0"/>
                </a:lnTo>
                <a:lnTo>
                  <a:pt x="289680" y="338266"/>
                </a:lnTo>
                <a:lnTo>
                  <a:pt x="0" y="338266"/>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29" id="29"/>
          <p:cNvSpPr txBox="true"/>
          <p:nvPr/>
        </p:nvSpPr>
        <p:spPr>
          <a:xfrm rot="0">
            <a:off x="2618207" y="6561401"/>
            <a:ext cx="1790184" cy="286770"/>
          </a:xfrm>
          <a:prstGeom prst="rect">
            <a:avLst/>
          </a:prstGeom>
        </p:spPr>
        <p:txBody>
          <a:bodyPr anchor="t" rtlCol="false" tIns="0" lIns="0" bIns="0" rIns="0">
            <a:spAutoFit/>
          </a:bodyPr>
          <a:lstStyle/>
          <a:p>
            <a:pPr algn="ctr" marL="0" indent="0" lvl="0">
              <a:lnSpc>
                <a:spcPts val="2304"/>
              </a:lnSpc>
              <a:spcBef>
                <a:spcPct val="0"/>
              </a:spcBef>
            </a:pPr>
            <a:r>
              <a:rPr lang="en-US" sz="1800">
                <a:solidFill>
                  <a:srgbClr val="000000"/>
                </a:solidFill>
                <a:latin typeface="Montserrat"/>
                <a:ea typeface="Montserrat"/>
                <a:cs typeface="Montserrat"/>
                <a:sym typeface="Montserrat"/>
              </a:rPr>
              <a:t>Transparency</a:t>
            </a:r>
          </a:p>
        </p:txBody>
      </p:sp>
      <p:sp>
        <p:nvSpPr>
          <p:cNvPr name="TextBox 30" id="30"/>
          <p:cNvSpPr txBox="true"/>
          <p:nvPr/>
        </p:nvSpPr>
        <p:spPr>
          <a:xfrm rot="0">
            <a:off x="5108019" y="6561324"/>
            <a:ext cx="1790184" cy="286770"/>
          </a:xfrm>
          <a:prstGeom prst="rect">
            <a:avLst/>
          </a:prstGeom>
        </p:spPr>
        <p:txBody>
          <a:bodyPr anchor="t" rtlCol="false" tIns="0" lIns="0" bIns="0" rIns="0">
            <a:spAutoFit/>
          </a:bodyPr>
          <a:lstStyle/>
          <a:p>
            <a:pPr algn="ctr" marL="0" indent="0" lvl="0">
              <a:lnSpc>
                <a:spcPts val="2304"/>
              </a:lnSpc>
              <a:spcBef>
                <a:spcPct val="0"/>
              </a:spcBef>
            </a:pPr>
            <a:r>
              <a:rPr lang="en-US" sz="1800">
                <a:solidFill>
                  <a:srgbClr val="000000"/>
                </a:solidFill>
                <a:latin typeface="Montserrat"/>
                <a:ea typeface="Montserrat"/>
                <a:cs typeface="Montserrat"/>
                <a:sym typeface="Montserrat"/>
              </a:rPr>
              <a:t>Security</a:t>
            </a:r>
          </a:p>
        </p:txBody>
      </p:sp>
      <p:sp>
        <p:nvSpPr>
          <p:cNvPr name="TextBox 31" id="31"/>
          <p:cNvSpPr txBox="true"/>
          <p:nvPr/>
        </p:nvSpPr>
        <p:spPr>
          <a:xfrm rot="0">
            <a:off x="2461839" y="6962745"/>
            <a:ext cx="2056596" cy="863432"/>
          </a:xfrm>
          <a:prstGeom prst="rect">
            <a:avLst/>
          </a:prstGeom>
        </p:spPr>
        <p:txBody>
          <a:bodyPr anchor="t" rtlCol="false" tIns="0" lIns="0" bIns="0" rIns="0">
            <a:spAutoFit/>
          </a:bodyPr>
          <a:lstStyle/>
          <a:p>
            <a:pPr algn="ctr" marL="0" indent="0" lvl="0">
              <a:lnSpc>
                <a:spcPts val="1719"/>
              </a:lnSpc>
              <a:spcBef>
                <a:spcPct val="0"/>
              </a:spcBef>
            </a:pPr>
            <a:r>
              <a:rPr lang="en-US" sz="1343">
                <a:solidFill>
                  <a:srgbClr val="000000"/>
                </a:solidFill>
                <a:latin typeface="Montserrat"/>
                <a:ea typeface="Montserrat"/>
                <a:cs typeface="Montserrat"/>
                <a:sym typeface="Montserrat"/>
              </a:rPr>
              <a:t>Everyone in the network can see and verify transactions, increasing trust.</a:t>
            </a:r>
          </a:p>
        </p:txBody>
      </p:sp>
      <p:sp>
        <p:nvSpPr>
          <p:cNvPr name="TextBox 32" id="32"/>
          <p:cNvSpPr txBox="true"/>
          <p:nvPr/>
        </p:nvSpPr>
        <p:spPr>
          <a:xfrm rot="0">
            <a:off x="4916806" y="6962745"/>
            <a:ext cx="2056596" cy="863432"/>
          </a:xfrm>
          <a:prstGeom prst="rect">
            <a:avLst/>
          </a:prstGeom>
        </p:spPr>
        <p:txBody>
          <a:bodyPr anchor="t" rtlCol="false" tIns="0" lIns="0" bIns="0" rIns="0">
            <a:spAutoFit/>
          </a:bodyPr>
          <a:lstStyle/>
          <a:p>
            <a:pPr algn="ctr" marL="0" indent="0" lvl="0">
              <a:lnSpc>
                <a:spcPts val="1719"/>
              </a:lnSpc>
              <a:spcBef>
                <a:spcPct val="0"/>
              </a:spcBef>
            </a:pPr>
            <a:r>
              <a:rPr lang="en-US" sz="1343">
                <a:solidFill>
                  <a:srgbClr val="000000"/>
                </a:solidFill>
                <a:latin typeface="Montserrat"/>
                <a:ea typeface="Montserrat"/>
                <a:cs typeface="Montserrat"/>
                <a:sym typeface="Montserrat"/>
              </a:rPr>
              <a:t>Cryptographic hashes make data tamper-proof and resistant to fraud.</a:t>
            </a:r>
          </a:p>
        </p:txBody>
      </p:sp>
      <p:sp>
        <p:nvSpPr>
          <p:cNvPr name="TextBox 33" id="33"/>
          <p:cNvSpPr txBox="true"/>
          <p:nvPr/>
        </p:nvSpPr>
        <p:spPr>
          <a:xfrm rot="0">
            <a:off x="7419986" y="6643733"/>
            <a:ext cx="1999021" cy="286770"/>
          </a:xfrm>
          <a:prstGeom prst="rect">
            <a:avLst/>
          </a:prstGeom>
        </p:spPr>
        <p:txBody>
          <a:bodyPr anchor="t" rtlCol="false" tIns="0" lIns="0" bIns="0" rIns="0">
            <a:spAutoFit/>
          </a:bodyPr>
          <a:lstStyle/>
          <a:p>
            <a:pPr algn="ctr" marL="0" indent="0" lvl="0">
              <a:lnSpc>
                <a:spcPts val="2304"/>
              </a:lnSpc>
              <a:spcBef>
                <a:spcPct val="0"/>
              </a:spcBef>
            </a:pPr>
            <a:r>
              <a:rPr lang="en-US" sz="1800">
                <a:solidFill>
                  <a:srgbClr val="000000"/>
                </a:solidFill>
                <a:latin typeface="Montserrat"/>
                <a:ea typeface="Montserrat"/>
                <a:cs typeface="Montserrat"/>
                <a:sym typeface="Montserrat"/>
              </a:rPr>
              <a:t> Decentralization</a:t>
            </a:r>
          </a:p>
        </p:txBody>
      </p:sp>
      <p:sp>
        <p:nvSpPr>
          <p:cNvPr name="TextBox 34" id="34"/>
          <p:cNvSpPr txBox="true"/>
          <p:nvPr/>
        </p:nvSpPr>
        <p:spPr>
          <a:xfrm rot="0">
            <a:off x="10014217" y="6643733"/>
            <a:ext cx="1790184" cy="286770"/>
          </a:xfrm>
          <a:prstGeom prst="rect">
            <a:avLst/>
          </a:prstGeom>
        </p:spPr>
        <p:txBody>
          <a:bodyPr anchor="t" rtlCol="false" tIns="0" lIns="0" bIns="0" rIns="0">
            <a:spAutoFit/>
          </a:bodyPr>
          <a:lstStyle/>
          <a:p>
            <a:pPr algn="ctr" marL="0" indent="0" lvl="0">
              <a:lnSpc>
                <a:spcPts val="2304"/>
              </a:lnSpc>
              <a:spcBef>
                <a:spcPct val="0"/>
              </a:spcBef>
            </a:pPr>
            <a:r>
              <a:rPr lang="en-US" sz="1800">
                <a:solidFill>
                  <a:srgbClr val="000000"/>
                </a:solidFill>
                <a:latin typeface="Montserrat"/>
                <a:ea typeface="Montserrat"/>
                <a:cs typeface="Montserrat"/>
                <a:sym typeface="Montserrat"/>
              </a:rPr>
              <a:t>Immutability</a:t>
            </a:r>
          </a:p>
        </p:txBody>
      </p:sp>
      <p:sp>
        <p:nvSpPr>
          <p:cNvPr name="TextBox 35" id="35"/>
          <p:cNvSpPr txBox="true"/>
          <p:nvPr/>
        </p:nvSpPr>
        <p:spPr>
          <a:xfrm rot="0">
            <a:off x="7391199" y="6962745"/>
            <a:ext cx="2056596" cy="648925"/>
          </a:xfrm>
          <a:prstGeom prst="rect">
            <a:avLst/>
          </a:prstGeom>
        </p:spPr>
        <p:txBody>
          <a:bodyPr anchor="t" rtlCol="false" tIns="0" lIns="0" bIns="0" rIns="0">
            <a:spAutoFit/>
          </a:bodyPr>
          <a:lstStyle/>
          <a:p>
            <a:pPr algn="ctr" marL="0" indent="0" lvl="0">
              <a:lnSpc>
                <a:spcPts val="1719"/>
              </a:lnSpc>
              <a:spcBef>
                <a:spcPct val="0"/>
              </a:spcBef>
            </a:pPr>
            <a:r>
              <a:rPr lang="en-US" sz="1343">
                <a:solidFill>
                  <a:srgbClr val="000000"/>
                </a:solidFill>
                <a:latin typeface="Montserrat"/>
                <a:ea typeface="Montserrat"/>
                <a:cs typeface="Montserrat"/>
                <a:sym typeface="Montserrat"/>
              </a:rPr>
              <a:t>No central authority—control is shared across a network of users.</a:t>
            </a:r>
          </a:p>
        </p:txBody>
      </p:sp>
      <p:sp>
        <p:nvSpPr>
          <p:cNvPr name="TextBox 36" id="36"/>
          <p:cNvSpPr txBox="true"/>
          <p:nvPr/>
        </p:nvSpPr>
        <p:spPr>
          <a:xfrm rot="0">
            <a:off x="9823004" y="6962745"/>
            <a:ext cx="2056596" cy="648925"/>
          </a:xfrm>
          <a:prstGeom prst="rect">
            <a:avLst/>
          </a:prstGeom>
        </p:spPr>
        <p:txBody>
          <a:bodyPr anchor="t" rtlCol="false" tIns="0" lIns="0" bIns="0" rIns="0">
            <a:spAutoFit/>
          </a:bodyPr>
          <a:lstStyle/>
          <a:p>
            <a:pPr algn="ctr" marL="0" indent="0" lvl="0">
              <a:lnSpc>
                <a:spcPts val="1719"/>
              </a:lnSpc>
              <a:spcBef>
                <a:spcPct val="0"/>
              </a:spcBef>
            </a:pPr>
            <a:r>
              <a:rPr lang="en-US" sz="1343">
                <a:solidFill>
                  <a:srgbClr val="000000"/>
                </a:solidFill>
                <a:latin typeface="Montserrat"/>
                <a:ea typeface="Montserrat"/>
                <a:cs typeface="Montserrat"/>
                <a:sym typeface="Montserrat"/>
              </a:rPr>
              <a:t>Once added, transactions cannot be changed or deleted.</a:t>
            </a:r>
          </a:p>
        </p:txBody>
      </p:sp>
      <p:sp>
        <p:nvSpPr>
          <p:cNvPr name="TextBox 37" id="37"/>
          <p:cNvSpPr txBox="true"/>
          <p:nvPr/>
        </p:nvSpPr>
        <p:spPr>
          <a:xfrm rot="0">
            <a:off x="12472435" y="6643733"/>
            <a:ext cx="1790184" cy="286770"/>
          </a:xfrm>
          <a:prstGeom prst="rect">
            <a:avLst/>
          </a:prstGeom>
        </p:spPr>
        <p:txBody>
          <a:bodyPr anchor="t" rtlCol="false" tIns="0" lIns="0" bIns="0" rIns="0">
            <a:spAutoFit/>
          </a:bodyPr>
          <a:lstStyle/>
          <a:p>
            <a:pPr algn="ctr" marL="0" indent="0" lvl="0">
              <a:lnSpc>
                <a:spcPts val="2304"/>
              </a:lnSpc>
              <a:spcBef>
                <a:spcPct val="0"/>
              </a:spcBef>
            </a:pPr>
            <a:r>
              <a:rPr lang="en-US" sz="1800">
                <a:solidFill>
                  <a:srgbClr val="000000"/>
                </a:solidFill>
                <a:latin typeface="Montserrat"/>
                <a:ea typeface="Montserrat"/>
                <a:cs typeface="Montserrat"/>
                <a:sym typeface="Montserrat"/>
              </a:rPr>
              <a:t>Traceability</a:t>
            </a:r>
          </a:p>
        </p:txBody>
      </p:sp>
      <p:sp>
        <p:nvSpPr>
          <p:cNvPr name="TextBox 38" id="38"/>
          <p:cNvSpPr txBox="true"/>
          <p:nvPr/>
        </p:nvSpPr>
        <p:spPr>
          <a:xfrm rot="0">
            <a:off x="12281222" y="6962745"/>
            <a:ext cx="2056596" cy="863432"/>
          </a:xfrm>
          <a:prstGeom prst="rect">
            <a:avLst/>
          </a:prstGeom>
        </p:spPr>
        <p:txBody>
          <a:bodyPr anchor="t" rtlCol="false" tIns="0" lIns="0" bIns="0" rIns="0">
            <a:spAutoFit/>
          </a:bodyPr>
          <a:lstStyle/>
          <a:p>
            <a:pPr algn="ctr" marL="0" indent="0" lvl="0">
              <a:lnSpc>
                <a:spcPts val="1719"/>
              </a:lnSpc>
              <a:spcBef>
                <a:spcPct val="0"/>
              </a:spcBef>
            </a:pPr>
            <a:r>
              <a:rPr lang="en-US" sz="1343">
                <a:solidFill>
                  <a:srgbClr val="000000"/>
                </a:solidFill>
                <a:latin typeface="Montserrat"/>
                <a:ea typeface="Montserrat"/>
                <a:cs typeface="Montserrat"/>
                <a:sym typeface="Montserrat"/>
              </a:rPr>
              <a:t>Every transaction can be tracked from start to finish for auditing or verification.</a:t>
            </a:r>
          </a:p>
        </p:txBody>
      </p:sp>
      <p:sp>
        <p:nvSpPr>
          <p:cNvPr name="Freeform 39" id="39"/>
          <p:cNvSpPr/>
          <p:nvPr/>
        </p:nvSpPr>
        <p:spPr>
          <a:xfrm flipH="false" flipV="false" rot="0">
            <a:off x="3002345" y="8579667"/>
            <a:ext cx="771305" cy="771305"/>
          </a:xfrm>
          <a:custGeom>
            <a:avLst/>
            <a:gdLst/>
            <a:ahLst/>
            <a:cxnLst/>
            <a:rect r="r" b="b" t="t" l="l"/>
            <a:pathLst>
              <a:path h="771305" w="771305">
                <a:moveTo>
                  <a:pt x="0" y="0"/>
                </a:moveTo>
                <a:lnTo>
                  <a:pt x="771305" y="0"/>
                </a:lnTo>
                <a:lnTo>
                  <a:pt x="771305" y="771306"/>
                </a:lnTo>
                <a:lnTo>
                  <a:pt x="0" y="771306"/>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grpSp>
        <p:nvGrpSpPr>
          <p:cNvPr name="Group 40" id="40"/>
          <p:cNvGrpSpPr/>
          <p:nvPr/>
        </p:nvGrpSpPr>
        <p:grpSpPr>
          <a:xfrm rot="0">
            <a:off x="3907129" y="8626004"/>
            <a:ext cx="9705660" cy="678633"/>
            <a:chOff x="0" y="0"/>
            <a:chExt cx="12940880" cy="904844"/>
          </a:xfrm>
        </p:grpSpPr>
        <p:sp>
          <p:nvSpPr>
            <p:cNvPr name="TextBox 41" id="41"/>
            <p:cNvSpPr txBox="true"/>
            <p:nvPr/>
          </p:nvSpPr>
          <p:spPr>
            <a:xfrm rot="0">
              <a:off x="0" y="-38100"/>
              <a:ext cx="3557111" cy="428625"/>
            </a:xfrm>
            <a:prstGeom prst="rect">
              <a:avLst/>
            </a:prstGeom>
          </p:spPr>
          <p:txBody>
            <a:bodyPr anchor="t" rtlCol="false" tIns="0" lIns="0" bIns="0" rIns="0">
              <a:spAutoFit/>
            </a:bodyPr>
            <a:lstStyle/>
            <a:p>
              <a:pPr algn="ctr">
                <a:lnSpc>
                  <a:spcPts val="2756"/>
                </a:lnSpc>
                <a:spcBef>
                  <a:spcPct val="0"/>
                </a:spcBef>
              </a:pPr>
              <a:r>
                <a:rPr lang="en-US" sz="1968">
                  <a:solidFill>
                    <a:srgbClr val="123D33"/>
                  </a:solidFill>
                  <a:latin typeface="Open Sauce"/>
                  <a:ea typeface="Open Sauce"/>
                  <a:cs typeface="Open Sauce"/>
                  <a:sym typeface="Open Sauce"/>
                </a:rPr>
                <a:t>Real-World Example: </a:t>
              </a:r>
            </a:p>
          </p:txBody>
        </p:sp>
        <p:sp>
          <p:nvSpPr>
            <p:cNvPr name="TextBox 42" id="42"/>
            <p:cNvSpPr txBox="true"/>
            <p:nvPr/>
          </p:nvSpPr>
          <p:spPr>
            <a:xfrm rot="0">
              <a:off x="0" y="476219"/>
              <a:ext cx="12940880" cy="428625"/>
            </a:xfrm>
            <a:prstGeom prst="rect">
              <a:avLst/>
            </a:prstGeom>
          </p:spPr>
          <p:txBody>
            <a:bodyPr anchor="t" rtlCol="false" tIns="0" lIns="0" bIns="0" rIns="0">
              <a:spAutoFit/>
            </a:bodyPr>
            <a:lstStyle/>
            <a:p>
              <a:pPr algn="ctr">
                <a:lnSpc>
                  <a:spcPts val="2756"/>
                </a:lnSpc>
                <a:spcBef>
                  <a:spcPct val="0"/>
                </a:spcBef>
              </a:pPr>
              <a:r>
                <a:rPr lang="en-US" sz="1968">
                  <a:solidFill>
                    <a:srgbClr val="123D33"/>
                  </a:solidFill>
                  <a:latin typeface="Open Sauce"/>
                  <a:ea typeface="Open Sauce"/>
                  <a:cs typeface="Open Sauce"/>
                  <a:sym typeface="Open Sauce"/>
                </a:rPr>
                <a:t>Bitcoin’s public ledger allows transaction verification without revealing identities</a:t>
              </a:r>
            </a:p>
          </p:txBody>
        </p:sp>
      </p:grpSp>
      <p:sp>
        <p:nvSpPr>
          <p:cNvPr name="TextBox 43" id="43"/>
          <p:cNvSpPr txBox="true"/>
          <p:nvPr/>
        </p:nvSpPr>
        <p:spPr>
          <a:xfrm rot="0">
            <a:off x="6540163" y="2823403"/>
            <a:ext cx="5207675" cy="423069"/>
          </a:xfrm>
          <a:prstGeom prst="rect">
            <a:avLst/>
          </a:prstGeom>
        </p:spPr>
        <p:txBody>
          <a:bodyPr anchor="t" rtlCol="false" tIns="0" lIns="0" bIns="0" rIns="0">
            <a:spAutoFit/>
          </a:bodyPr>
          <a:lstStyle/>
          <a:p>
            <a:pPr algn="ctr">
              <a:lnSpc>
                <a:spcPts val="3456"/>
              </a:lnSpc>
              <a:spcBef>
                <a:spcPct val="0"/>
              </a:spcBef>
            </a:pPr>
            <a:r>
              <a:rPr lang="en-US" sz="2468">
                <a:solidFill>
                  <a:srgbClr val="123D33"/>
                </a:solidFill>
                <a:latin typeface="League Spartan"/>
                <a:ea typeface="League Spartan"/>
                <a:cs typeface="League Spartan"/>
                <a:sym typeface="League Spartan"/>
              </a:rPr>
              <a:t>KEY FEATURES OF BLOCKCHAIN</a:t>
            </a:r>
          </a:p>
        </p:txBody>
      </p:sp>
      <p:sp>
        <p:nvSpPr>
          <p:cNvPr name="TextBox 44" id="44"/>
          <p:cNvSpPr txBox="true"/>
          <p:nvPr/>
        </p:nvSpPr>
        <p:spPr>
          <a:xfrm rot="0">
            <a:off x="4616633" y="1283536"/>
            <a:ext cx="9054733" cy="1587492"/>
          </a:xfrm>
          <a:prstGeom prst="rect">
            <a:avLst/>
          </a:prstGeom>
        </p:spPr>
        <p:txBody>
          <a:bodyPr anchor="t" rtlCol="false" tIns="0" lIns="0" bIns="0" rIns="0">
            <a:spAutoFit/>
          </a:bodyPr>
          <a:lstStyle/>
          <a:p>
            <a:pPr algn="ctr">
              <a:lnSpc>
                <a:spcPts val="11620"/>
              </a:lnSpc>
              <a:spcBef>
                <a:spcPct val="0"/>
              </a:spcBef>
            </a:pPr>
            <a:r>
              <a:rPr lang="en-US" b="true" sz="8300" spc="-639">
                <a:solidFill>
                  <a:srgbClr val="000000"/>
                </a:solidFill>
                <a:latin typeface="Akzidenz-Grotesk Bold"/>
                <a:ea typeface="Akzidenz-Grotesk Bold"/>
                <a:cs typeface="Akzidenz-Grotesk Bold"/>
                <a:sym typeface="Akzidenz-Grotesk Bold"/>
              </a:rPr>
              <a:t>What is Blockchain?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9528" y="5200430"/>
            <a:ext cx="1179056" cy="5251494"/>
            <a:chOff x="0" y="0"/>
            <a:chExt cx="138247" cy="615750"/>
          </a:xfrm>
        </p:grpSpPr>
        <p:sp>
          <p:nvSpPr>
            <p:cNvPr name="Freeform 3" id="3"/>
            <p:cNvSpPr/>
            <p:nvPr/>
          </p:nvSpPr>
          <p:spPr>
            <a:xfrm flipH="false" flipV="false" rot="0">
              <a:off x="0" y="0"/>
              <a:ext cx="138247" cy="615750"/>
            </a:xfrm>
            <a:custGeom>
              <a:avLst/>
              <a:gdLst/>
              <a:ahLst/>
              <a:cxnLst/>
              <a:rect r="r" b="b" t="t" l="l"/>
              <a:pathLst>
                <a:path h="615750" w="138247">
                  <a:moveTo>
                    <a:pt x="0" y="0"/>
                  </a:moveTo>
                  <a:lnTo>
                    <a:pt x="138247" y="0"/>
                  </a:lnTo>
                  <a:lnTo>
                    <a:pt x="138247" y="615750"/>
                  </a:lnTo>
                  <a:lnTo>
                    <a:pt x="0" y="615750"/>
                  </a:lnTo>
                  <a:close/>
                </a:path>
              </a:pathLst>
            </a:custGeom>
            <a:gradFill rotWithShape="true">
              <a:gsLst>
                <a:gs pos="0">
                  <a:srgbClr val="123D33">
                    <a:alpha val="100000"/>
                  </a:srgbClr>
                </a:gs>
                <a:gs pos="50000">
                  <a:srgbClr val="106861">
                    <a:alpha val="100000"/>
                  </a:srgbClr>
                </a:gs>
                <a:gs pos="100000">
                  <a:srgbClr val="CCDBDB">
                    <a:alpha val="100000"/>
                  </a:srgbClr>
                </a:gs>
              </a:gsLst>
              <a:lin ang="5400000"/>
            </a:gradFill>
          </p:spPr>
        </p:sp>
        <p:sp>
          <p:nvSpPr>
            <p:cNvPr name="TextBox 4" id="4"/>
            <p:cNvSpPr txBox="true"/>
            <p:nvPr/>
          </p:nvSpPr>
          <p:spPr>
            <a:xfrm>
              <a:off x="0" y="-9525"/>
              <a:ext cx="138247" cy="625275"/>
            </a:xfrm>
            <a:prstGeom prst="rect">
              <a:avLst/>
            </a:prstGeom>
          </p:spPr>
          <p:txBody>
            <a:bodyPr anchor="ctr" rtlCol="false" tIns="50800" lIns="50800" bIns="50800" rIns="50800"/>
            <a:lstStyle/>
            <a:p>
              <a:pPr algn="ctr">
                <a:lnSpc>
                  <a:spcPts val="1300"/>
                </a:lnSpc>
              </a:pPr>
            </a:p>
          </p:txBody>
        </p:sp>
      </p:grpSp>
      <p:sp>
        <p:nvSpPr>
          <p:cNvPr name="AutoShape 5" id="5"/>
          <p:cNvSpPr/>
          <p:nvPr/>
        </p:nvSpPr>
        <p:spPr>
          <a:xfrm>
            <a:off x="850101" y="3748503"/>
            <a:ext cx="0" cy="6538497"/>
          </a:xfrm>
          <a:prstGeom prst="line">
            <a:avLst/>
          </a:prstGeom>
          <a:ln cap="rnd" w="28575">
            <a:solidFill>
              <a:srgbClr val="232323">
                <a:alpha val="40000"/>
              </a:srgbClr>
            </a:solidFill>
            <a:prstDash val="solid"/>
            <a:headEnd type="none" len="sm" w="sm"/>
            <a:tailEnd type="none" len="sm" w="sm"/>
          </a:ln>
        </p:spPr>
      </p:sp>
      <p:sp>
        <p:nvSpPr>
          <p:cNvPr name="AutoShape 6" id="6"/>
          <p:cNvSpPr/>
          <p:nvPr/>
        </p:nvSpPr>
        <p:spPr>
          <a:xfrm flipH="true" flipV="true">
            <a:off x="-2709691" y="4259392"/>
            <a:ext cx="4164402" cy="0"/>
          </a:xfrm>
          <a:prstGeom prst="line">
            <a:avLst/>
          </a:prstGeom>
          <a:ln cap="rnd" w="28575">
            <a:solidFill>
              <a:srgbClr val="232323">
                <a:alpha val="40000"/>
              </a:srgbClr>
            </a:solidFill>
            <a:prstDash val="solid"/>
            <a:headEnd type="none" len="sm" w="sm"/>
            <a:tailEnd type="none" len="sm" w="sm"/>
          </a:ln>
        </p:spPr>
      </p:sp>
      <p:sp>
        <p:nvSpPr>
          <p:cNvPr name="Freeform 7" id="7"/>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3125509" y="4321078"/>
            <a:ext cx="3208222" cy="3505099"/>
            <a:chOff x="0" y="0"/>
            <a:chExt cx="1571213" cy="1716608"/>
          </a:xfrm>
        </p:grpSpPr>
        <p:sp>
          <p:nvSpPr>
            <p:cNvPr name="Freeform 9" id="9"/>
            <p:cNvSpPr/>
            <p:nvPr/>
          </p:nvSpPr>
          <p:spPr>
            <a:xfrm flipH="false" flipV="false" rot="0">
              <a:off x="0" y="0"/>
              <a:ext cx="1571213" cy="1716607"/>
            </a:xfrm>
            <a:custGeom>
              <a:avLst/>
              <a:gdLst/>
              <a:ahLst/>
              <a:cxnLst/>
              <a:rect r="r" b="b" t="t" l="l"/>
              <a:pathLst>
                <a:path h="1716607" w="1571213">
                  <a:moveTo>
                    <a:pt x="123071" y="0"/>
                  </a:moveTo>
                  <a:lnTo>
                    <a:pt x="1448143" y="0"/>
                  </a:lnTo>
                  <a:cubicBezTo>
                    <a:pt x="1516112" y="0"/>
                    <a:pt x="1571213" y="55101"/>
                    <a:pt x="1571213" y="123071"/>
                  </a:cubicBezTo>
                  <a:lnTo>
                    <a:pt x="1571213" y="1593537"/>
                  </a:lnTo>
                  <a:cubicBezTo>
                    <a:pt x="1571213" y="1661507"/>
                    <a:pt x="1516112" y="1716607"/>
                    <a:pt x="1448143" y="1716607"/>
                  </a:cubicBezTo>
                  <a:lnTo>
                    <a:pt x="123071" y="1716607"/>
                  </a:lnTo>
                  <a:cubicBezTo>
                    <a:pt x="55101" y="1716607"/>
                    <a:pt x="0" y="1661507"/>
                    <a:pt x="0" y="1593537"/>
                  </a:cubicBezTo>
                  <a:lnTo>
                    <a:pt x="0" y="123071"/>
                  </a:lnTo>
                  <a:cubicBezTo>
                    <a:pt x="0" y="55101"/>
                    <a:pt x="55101" y="0"/>
                    <a:pt x="123071" y="0"/>
                  </a:cubicBezTo>
                  <a:close/>
                </a:path>
              </a:pathLst>
            </a:custGeom>
            <a:solidFill>
              <a:srgbClr val="AFD0D7"/>
            </a:solidFill>
            <a:ln cap="rnd">
              <a:noFill/>
              <a:prstDash val="solid"/>
              <a:round/>
            </a:ln>
          </p:spPr>
        </p:sp>
        <p:sp>
          <p:nvSpPr>
            <p:cNvPr name="TextBox 10" id="10"/>
            <p:cNvSpPr txBox="true"/>
            <p:nvPr/>
          </p:nvSpPr>
          <p:spPr>
            <a:xfrm>
              <a:off x="0" y="-38100"/>
              <a:ext cx="1571213" cy="17547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25509" y="4096194"/>
            <a:ext cx="3208222" cy="871629"/>
            <a:chOff x="0" y="0"/>
            <a:chExt cx="1571213" cy="426877"/>
          </a:xfrm>
        </p:grpSpPr>
        <p:sp>
          <p:nvSpPr>
            <p:cNvPr name="Freeform 12" id="12"/>
            <p:cNvSpPr/>
            <p:nvPr/>
          </p:nvSpPr>
          <p:spPr>
            <a:xfrm flipH="false" flipV="false" rot="0">
              <a:off x="0" y="0"/>
              <a:ext cx="1571213" cy="426877"/>
            </a:xfrm>
            <a:custGeom>
              <a:avLst/>
              <a:gdLst/>
              <a:ahLst/>
              <a:cxnLst/>
              <a:rect r="r" b="b" t="t" l="l"/>
              <a:pathLst>
                <a:path h="426877" w="1571213">
                  <a:moveTo>
                    <a:pt x="123071" y="0"/>
                  </a:moveTo>
                  <a:lnTo>
                    <a:pt x="1448143" y="0"/>
                  </a:lnTo>
                  <a:cubicBezTo>
                    <a:pt x="1516112" y="0"/>
                    <a:pt x="1571213" y="55101"/>
                    <a:pt x="1571213" y="123071"/>
                  </a:cubicBezTo>
                  <a:lnTo>
                    <a:pt x="1571213" y="303806"/>
                  </a:lnTo>
                  <a:cubicBezTo>
                    <a:pt x="1571213" y="371776"/>
                    <a:pt x="1516112" y="426877"/>
                    <a:pt x="1448143" y="426877"/>
                  </a:cubicBezTo>
                  <a:lnTo>
                    <a:pt x="123071" y="426877"/>
                  </a:lnTo>
                  <a:cubicBezTo>
                    <a:pt x="55101" y="426877"/>
                    <a:pt x="0" y="371776"/>
                    <a:pt x="0" y="303806"/>
                  </a:cubicBezTo>
                  <a:lnTo>
                    <a:pt x="0" y="123071"/>
                  </a:lnTo>
                  <a:cubicBezTo>
                    <a:pt x="0" y="55101"/>
                    <a:pt x="55101" y="0"/>
                    <a:pt x="123071" y="0"/>
                  </a:cubicBezTo>
                  <a:close/>
                </a:path>
              </a:pathLst>
            </a:custGeom>
            <a:solidFill>
              <a:srgbClr val="072E36"/>
            </a:solidFill>
            <a:ln cap="rnd">
              <a:noFill/>
              <a:prstDash val="solid"/>
              <a:round/>
            </a:ln>
          </p:spPr>
        </p:sp>
        <p:sp>
          <p:nvSpPr>
            <p:cNvPr name="TextBox 13" id="13"/>
            <p:cNvSpPr txBox="true"/>
            <p:nvPr/>
          </p:nvSpPr>
          <p:spPr>
            <a:xfrm>
              <a:off x="0" y="-38100"/>
              <a:ext cx="1571213" cy="464977"/>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6646193" y="4321078"/>
            <a:ext cx="3208222" cy="3505099"/>
            <a:chOff x="0" y="0"/>
            <a:chExt cx="1571213" cy="1716608"/>
          </a:xfrm>
        </p:grpSpPr>
        <p:sp>
          <p:nvSpPr>
            <p:cNvPr name="Freeform 15" id="15"/>
            <p:cNvSpPr/>
            <p:nvPr/>
          </p:nvSpPr>
          <p:spPr>
            <a:xfrm flipH="false" flipV="false" rot="0">
              <a:off x="0" y="0"/>
              <a:ext cx="1571213" cy="1716607"/>
            </a:xfrm>
            <a:custGeom>
              <a:avLst/>
              <a:gdLst/>
              <a:ahLst/>
              <a:cxnLst/>
              <a:rect r="r" b="b" t="t" l="l"/>
              <a:pathLst>
                <a:path h="1716607" w="1571213">
                  <a:moveTo>
                    <a:pt x="123071" y="0"/>
                  </a:moveTo>
                  <a:lnTo>
                    <a:pt x="1448143" y="0"/>
                  </a:lnTo>
                  <a:cubicBezTo>
                    <a:pt x="1516112" y="0"/>
                    <a:pt x="1571213" y="55101"/>
                    <a:pt x="1571213" y="123071"/>
                  </a:cubicBezTo>
                  <a:lnTo>
                    <a:pt x="1571213" y="1593537"/>
                  </a:lnTo>
                  <a:cubicBezTo>
                    <a:pt x="1571213" y="1661507"/>
                    <a:pt x="1516112" y="1716607"/>
                    <a:pt x="1448143" y="1716607"/>
                  </a:cubicBezTo>
                  <a:lnTo>
                    <a:pt x="123071" y="1716607"/>
                  </a:lnTo>
                  <a:cubicBezTo>
                    <a:pt x="55101" y="1716607"/>
                    <a:pt x="0" y="1661507"/>
                    <a:pt x="0" y="1593537"/>
                  </a:cubicBezTo>
                  <a:lnTo>
                    <a:pt x="0" y="123071"/>
                  </a:lnTo>
                  <a:cubicBezTo>
                    <a:pt x="0" y="55101"/>
                    <a:pt x="55101" y="0"/>
                    <a:pt x="123071" y="0"/>
                  </a:cubicBezTo>
                  <a:close/>
                </a:path>
              </a:pathLst>
            </a:custGeom>
            <a:solidFill>
              <a:srgbClr val="AFD0D7"/>
            </a:solidFill>
            <a:ln cap="rnd">
              <a:noFill/>
              <a:prstDash val="solid"/>
              <a:round/>
            </a:ln>
          </p:spPr>
        </p:sp>
        <p:sp>
          <p:nvSpPr>
            <p:cNvPr name="TextBox 16" id="16"/>
            <p:cNvSpPr txBox="true"/>
            <p:nvPr/>
          </p:nvSpPr>
          <p:spPr>
            <a:xfrm>
              <a:off x="0" y="-38100"/>
              <a:ext cx="1571213" cy="1754708"/>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6646193" y="4096194"/>
            <a:ext cx="3208222" cy="871629"/>
            <a:chOff x="0" y="0"/>
            <a:chExt cx="1571213" cy="426877"/>
          </a:xfrm>
        </p:grpSpPr>
        <p:sp>
          <p:nvSpPr>
            <p:cNvPr name="Freeform 18" id="18"/>
            <p:cNvSpPr/>
            <p:nvPr/>
          </p:nvSpPr>
          <p:spPr>
            <a:xfrm flipH="false" flipV="false" rot="0">
              <a:off x="0" y="0"/>
              <a:ext cx="1571213" cy="426877"/>
            </a:xfrm>
            <a:custGeom>
              <a:avLst/>
              <a:gdLst/>
              <a:ahLst/>
              <a:cxnLst/>
              <a:rect r="r" b="b" t="t" l="l"/>
              <a:pathLst>
                <a:path h="426877" w="1571213">
                  <a:moveTo>
                    <a:pt x="123071" y="0"/>
                  </a:moveTo>
                  <a:lnTo>
                    <a:pt x="1448143" y="0"/>
                  </a:lnTo>
                  <a:cubicBezTo>
                    <a:pt x="1516112" y="0"/>
                    <a:pt x="1571213" y="55101"/>
                    <a:pt x="1571213" y="123071"/>
                  </a:cubicBezTo>
                  <a:lnTo>
                    <a:pt x="1571213" y="303806"/>
                  </a:lnTo>
                  <a:cubicBezTo>
                    <a:pt x="1571213" y="371776"/>
                    <a:pt x="1516112" y="426877"/>
                    <a:pt x="1448143" y="426877"/>
                  </a:cubicBezTo>
                  <a:lnTo>
                    <a:pt x="123071" y="426877"/>
                  </a:lnTo>
                  <a:cubicBezTo>
                    <a:pt x="55101" y="426877"/>
                    <a:pt x="0" y="371776"/>
                    <a:pt x="0" y="303806"/>
                  </a:cubicBezTo>
                  <a:lnTo>
                    <a:pt x="0" y="123071"/>
                  </a:lnTo>
                  <a:cubicBezTo>
                    <a:pt x="0" y="55101"/>
                    <a:pt x="55101" y="0"/>
                    <a:pt x="123071" y="0"/>
                  </a:cubicBezTo>
                  <a:close/>
                </a:path>
              </a:pathLst>
            </a:custGeom>
            <a:solidFill>
              <a:srgbClr val="072E36"/>
            </a:solidFill>
            <a:ln cap="rnd">
              <a:noFill/>
              <a:prstDash val="solid"/>
              <a:round/>
            </a:ln>
          </p:spPr>
        </p:sp>
        <p:sp>
          <p:nvSpPr>
            <p:cNvPr name="TextBox 19" id="19"/>
            <p:cNvSpPr txBox="true"/>
            <p:nvPr/>
          </p:nvSpPr>
          <p:spPr>
            <a:xfrm>
              <a:off x="0" y="-38100"/>
              <a:ext cx="1571213" cy="464977"/>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3591055" y="5211337"/>
            <a:ext cx="2277129" cy="295275"/>
          </a:xfrm>
          <a:prstGeom prst="rect">
            <a:avLst/>
          </a:prstGeom>
        </p:spPr>
        <p:txBody>
          <a:bodyPr anchor="t" rtlCol="false" tIns="0" lIns="0" bIns="0" rIns="0">
            <a:spAutoFit/>
          </a:bodyPr>
          <a:lstStyle/>
          <a:p>
            <a:pPr algn="ctr">
              <a:lnSpc>
                <a:spcPts val="2406"/>
              </a:lnSpc>
            </a:pPr>
            <a:r>
              <a:rPr lang="en-US" b="true" sz="2005">
                <a:solidFill>
                  <a:srgbClr val="072E36"/>
                </a:solidFill>
                <a:latin typeface="Quicksand Bold"/>
                <a:ea typeface="Quicksand Bold"/>
                <a:cs typeface="Quicksand Bold"/>
                <a:sym typeface="Quicksand Bold"/>
              </a:rPr>
              <a:t>Public </a:t>
            </a:r>
          </a:p>
        </p:txBody>
      </p:sp>
      <p:sp>
        <p:nvSpPr>
          <p:cNvPr name="TextBox 21" id="21"/>
          <p:cNvSpPr txBox="true"/>
          <p:nvPr/>
        </p:nvSpPr>
        <p:spPr>
          <a:xfrm rot="0">
            <a:off x="3591055" y="4386022"/>
            <a:ext cx="2277129" cy="291973"/>
          </a:xfrm>
          <a:prstGeom prst="rect">
            <a:avLst/>
          </a:prstGeom>
        </p:spPr>
        <p:txBody>
          <a:bodyPr anchor="t" rtlCol="false" tIns="0" lIns="0" bIns="0" rIns="0">
            <a:spAutoFit/>
          </a:bodyPr>
          <a:lstStyle/>
          <a:p>
            <a:pPr algn="ctr">
              <a:lnSpc>
                <a:spcPts val="2323"/>
              </a:lnSpc>
            </a:pPr>
            <a:r>
              <a:rPr lang="en-US" b="true" sz="1936">
                <a:solidFill>
                  <a:srgbClr val="FFFFFF"/>
                </a:solidFill>
                <a:latin typeface="Quicksand Bold"/>
                <a:ea typeface="Quicksand Bold"/>
                <a:cs typeface="Quicksand Bold"/>
                <a:sym typeface="Quicksand Bold"/>
              </a:rPr>
              <a:t>TYPE </a:t>
            </a:r>
          </a:p>
        </p:txBody>
      </p:sp>
      <p:sp>
        <p:nvSpPr>
          <p:cNvPr name="TextBox 22" id="22"/>
          <p:cNvSpPr txBox="true"/>
          <p:nvPr/>
        </p:nvSpPr>
        <p:spPr>
          <a:xfrm rot="0">
            <a:off x="6802008" y="5211337"/>
            <a:ext cx="2896593" cy="295275"/>
          </a:xfrm>
          <a:prstGeom prst="rect">
            <a:avLst/>
          </a:prstGeom>
        </p:spPr>
        <p:txBody>
          <a:bodyPr anchor="t" rtlCol="false" tIns="0" lIns="0" bIns="0" rIns="0">
            <a:spAutoFit/>
          </a:bodyPr>
          <a:lstStyle/>
          <a:p>
            <a:pPr algn="ctr">
              <a:lnSpc>
                <a:spcPts val="2406"/>
              </a:lnSpc>
            </a:pPr>
            <a:r>
              <a:rPr lang="en-US" b="true" sz="2005">
                <a:solidFill>
                  <a:srgbClr val="072E36"/>
                </a:solidFill>
                <a:latin typeface="Quicksand Bold"/>
                <a:ea typeface="Quicksand Bold"/>
                <a:cs typeface="Quicksand Bold"/>
                <a:sym typeface="Quicksand Bold"/>
              </a:rPr>
              <a:t>Open, permissionless </a:t>
            </a:r>
          </a:p>
        </p:txBody>
      </p:sp>
      <p:sp>
        <p:nvSpPr>
          <p:cNvPr name="TextBox 23" id="23"/>
          <p:cNvSpPr txBox="true"/>
          <p:nvPr/>
        </p:nvSpPr>
        <p:spPr>
          <a:xfrm rot="0">
            <a:off x="6988727" y="4386022"/>
            <a:ext cx="2523153" cy="291973"/>
          </a:xfrm>
          <a:prstGeom prst="rect">
            <a:avLst/>
          </a:prstGeom>
        </p:spPr>
        <p:txBody>
          <a:bodyPr anchor="t" rtlCol="false" tIns="0" lIns="0" bIns="0" rIns="0">
            <a:spAutoFit/>
          </a:bodyPr>
          <a:lstStyle/>
          <a:p>
            <a:pPr algn="ctr">
              <a:lnSpc>
                <a:spcPts val="2323"/>
              </a:lnSpc>
            </a:pPr>
            <a:r>
              <a:rPr lang="en-US" b="true" sz="1936">
                <a:solidFill>
                  <a:srgbClr val="FFFFFF"/>
                </a:solidFill>
                <a:latin typeface="Quicksand Bold"/>
                <a:ea typeface="Quicksand Bold"/>
                <a:cs typeface="Quicksand Bold"/>
                <a:sym typeface="Quicksand Bold"/>
              </a:rPr>
              <a:t>FEATURES BANKING </a:t>
            </a:r>
          </a:p>
        </p:txBody>
      </p:sp>
      <p:grpSp>
        <p:nvGrpSpPr>
          <p:cNvPr name="Group 24" id="24"/>
          <p:cNvGrpSpPr/>
          <p:nvPr/>
        </p:nvGrpSpPr>
        <p:grpSpPr>
          <a:xfrm rot="0">
            <a:off x="10168740" y="4321078"/>
            <a:ext cx="3208222" cy="3505099"/>
            <a:chOff x="0" y="0"/>
            <a:chExt cx="1571213" cy="1716608"/>
          </a:xfrm>
        </p:grpSpPr>
        <p:sp>
          <p:nvSpPr>
            <p:cNvPr name="Freeform 25" id="25"/>
            <p:cNvSpPr/>
            <p:nvPr/>
          </p:nvSpPr>
          <p:spPr>
            <a:xfrm flipH="false" flipV="false" rot="0">
              <a:off x="0" y="0"/>
              <a:ext cx="1571213" cy="1716607"/>
            </a:xfrm>
            <a:custGeom>
              <a:avLst/>
              <a:gdLst/>
              <a:ahLst/>
              <a:cxnLst/>
              <a:rect r="r" b="b" t="t" l="l"/>
              <a:pathLst>
                <a:path h="1716607" w="1571213">
                  <a:moveTo>
                    <a:pt x="123071" y="0"/>
                  </a:moveTo>
                  <a:lnTo>
                    <a:pt x="1448143" y="0"/>
                  </a:lnTo>
                  <a:cubicBezTo>
                    <a:pt x="1516112" y="0"/>
                    <a:pt x="1571213" y="55101"/>
                    <a:pt x="1571213" y="123071"/>
                  </a:cubicBezTo>
                  <a:lnTo>
                    <a:pt x="1571213" y="1593537"/>
                  </a:lnTo>
                  <a:cubicBezTo>
                    <a:pt x="1571213" y="1661507"/>
                    <a:pt x="1516112" y="1716607"/>
                    <a:pt x="1448143" y="1716607"/>
                  </a:cubicBezTo>
                  <a:lnTo>
                    <a:pt x="123071" y="1716607"/>
                  </a:lnTo>
                  <a:cubicBezTo>
                    <a:pt x="55101" y="1716607"/>
                    <a:pt x="0" y="1661507"/>
                    <a:pt x="0" y="1593537"/>
                  </a:cubicBezTo>
                  <a:lnTo>
                    <a:pt x="0" y="123071"/>
                  </a:lnTo>
                  <a:cubicBezTo>
                    <a:pt x="0" y="55101"/>
                    <a:pt x="55101" y="0"/>
                    <a:pt x="123071" y="0"/>
                  </a:cubicBezTo>
                  <a:close/>
                </a:path>
              </a:pathLst>
            </a:custGeom>
            <a:solidFill>
              <a:srgbClr val="AFD0D7"/>
            </a:solidFill>
            <a:ln cap="rnd">
              <a:noFill/>
              <a:prstDash val="solid"/>
              <a:round/>
            </a:ln>
          </p:spPr>
        </p:sp>
        <p:sp>
          <p:nvSpPr>
            <p:cNvPr name="TextBox 26" id="26"/>
            <p:cNvSpPr txBox="true"/>
            <p:nvPr/>
          </p:nvSpPr>
          <p:spPr>
            <a:xfrm>
              <a:off x="0" y="-38100"/>
              <a:ext cx="1571213" cy="1754708"/>
            </a:xfrm>
            <a:prstGeom prst="rect">
              <a:avLst/>
            </a:prstGeom>
          </p:spPr>
          <p:txBody>
            <a:bodyPr anchor="ctr" rtlCol="false" tIns="50800" lIns="50800" bIns="50800" rIns="50800"/>
            <a:lstStyle/>
            <a:p>
              <a:pPr algn="ctr">
                <a:lnSpc>
                  <a:spcPts val="2659"/>
                </a:lnSpc>
                <a:spcBef>
                  <a:spcPct val="0"/>
                </a:spcBef>
              </a:pPr>
            </a:p>
          </p:txBody>
        </p:sp>
      </p:grpSp>
      <p:grpSp>
        <p:nvGrpSpPr>
          <p:cNvPr name="Group 27" id="27"/>
          <p:cNvGrpSpPr/>
          <p:nvPr/>
        </p:nvGrpSpPr>
        <p:grpSpPr>
          <a:xfrm rot="0">
            <a:off x="10168740" y="4096194"/>
            <a:ext cx="3208222" cy="871629"/>
            <a:chOff x="0" y="0"/>
            <a:chExt cx="1571213" cy="426877"/>
          </a:xfrm>
        </p:grpSpPr>
        <p:sp>
          <p:nvSpPr>
            <p:cNvPr name="Freeform 28" id="28"/>
            <p:cNvSpPr/>
            <p:nvPr/>
          </p:nvSpPr>
          <p:spPr>
            <a:xfrm flipH="false" flipV="false" rot="0">
              <a:off x="0" y="0"/>
              <a:ext cx="1571213" cy="426877"/>
            </a:xfrm>
            <a:custGeom>
              <a:avLst/>
              <a:gdLst/>
              <a:ahLst/>
              <a:cxnLst/>
              <a:rect r="r" b="b" t="t" l="l"/>
              <a:pathLst>
                <a:path h="426877" w="1571213">
                  <a:moveTo>
                    <a:pt x="123071" y="0"/>
                  </a:moveTo>
                  <a:lnTo>
                    <a:pt x="1448143" y="0"/>
                  </a:lnTo>
                  <a:cubicBezTo>
                    <a:pt x="1516112" y="0"/>
                    <a:pt x="1571213" y="55101"/>
                    <a:pt x="1571213" y="123071"/>
                  </a:cubicBezTo>
                  <a:lnTo>
                    <a:pt x="1571213" y="303806"/>
                  </a:lnTo>
                  <a:cubicBezTo>
                    <a:pt x="1571213" y="371776"/>
                    <a:pt x="1516112" y="426877"/>
                    <a:pt x="1448143" y="426877"/>
                  </a:cubicBezTo>
                  <a:lnTo>
                    <a:pt x="123071" y="426877"/>
                  </a:lnTo>
                  <a:cubicBezTo>
                    <a:pt x="55101" y="426877"/>
                    <a:pt x="0" y="371776"/>
                    <a:pt x="0" y="303806"/>
                  </a:cubicBezTo>
                  <a:lnTo>
                    <a:pt x="0" y="123071"/>
                  </a:lnTo>
                  <a:cubicBezTo>
                    <a:pt x="0" y="55101"/>
                    <a:pt x="55101" y="0"/>
                    <a:pt x="123071" y="0"/>
                  </a:cubicBezTo>
                  <a:close/>
                </a:path>
              </a:pathLst>
            </a:custGeom>
            <a:solidFill>
              <a:srgbClr val="072E36"/>
            </a:solidFill>
            <a:ln cap="rnd">
              <a:noFill/>
              <a:prstDash val="solid"/>
              <a:round/>
            </a:ln>
          </p:spPr>
        </p:sp>
        <p:sp>
          <p:nvSpPr>
            <p:cNvPr name="TextBox 29" id="29"/>
            <p:cNvSpPr txBox="true"/>
            <p:nvPr/>
          </p:nvSpPr>
          <p:spPr>
            <a:xfrm>
              <a:off x="0" y="-38100"/>
              <a:ext cx="1571213" cy="464977"/>
            </a:xfrm>
            <a:prstGeom prst="rect">
              <a:avLst/>
            </a:prstGeom>
          </p:spPr>
          <p:txBody>
            <a:bodyPr anchor="ctr" rtlCol="false" tIns="50800" lIns="50800" bIns="50800" rIns="50800"/>
            <a:lstStyle/>
            <a:p>
              <a:pPr algn="ctr">
                <a:lnSpc>
                  <a:spcPts val="2659"/>
                </a:lnSpc>
                <a:spcBef>
                  <a:spcPct val="0"/>
                </a:spcBef>
              </a:pPr>
            </a:p>
          </p:txBody>
        </p:sp>
      </p:grpSp>
      <p:sp>
        <p:nvSpPr>
          <p:cNvPr name="TextBox 30" id="30"/>
          <p:cNvSpPr txBox="true"/>
          <p:nvPr/>
        </p:nvSpPr>
        <p:spPr>
          <a:xfrm rot="0">
            <a:off x="10511275" y="5211337"/>
            <a:ext cx="2584964" cy="295275"/>
          </a:xfrm>
          <a:prstGeom prst="rect">
            <a:avLst/>
          </a:prstGeom>
        </p:spPr>
        <p:txBody>
          <a:bodyPr anchor="t" rtlCol="false" tIns="0" lIns="0" bIns="0" rIns="0">
            <a:spAutoFit/>
          </a:bodyPr>
          <a:lstStyle/>
          <a:p>
            <a:pPr algn="ctr">
              <a:lnSpc>
                <a:spcPts val="2406"/>
              </a:lnSpc>
            </a:pPr>
            <a:r>
              <a:rPr lang="en-US" b="true" sz="2005">
                <a:solidFill>
                  <a:srgbClr val="072E36"/>
                </a:solidFill>
                <a:latin typeface="Quicksand Bold"/>
                <a:ea typeface="Quicksand Bold"/>
                <a:cs typeface="Quicksand Bold"/>
                <a:sym typeface="Quicksand Bold"/>
              </a:rPr>
              <a:t>Cryptocurrencies</a:t>
            </a:r>
          </a:p>
        </p:txBody>
      </p:sp>
      <p:sp>
        <p:nvSpPr>
          <p:cNvPr name="TextBox 31" id="31"/>
          <p:cNvSpPr txBox="true"/>
          <p:nvPr/>
        </p:nvSpPr>
        <p:spPr>
          <a:xfrm rot="0">
            <a:off x="10511275" y="4386022"/>
            <a:ext cx="2523153" cy="291973"/>
          </a:xfrm>
          <a:prstGeom prst="rect">
            <a:avLst/>
          </a:prstGeom>
        </p:spPr>
        <p:txBody>
          <a:bodyPr anchor="t" rtlCol="false" tIns="0" lIns="0" bIns="0" rIns="0">
            <a:spAutoFit/>
          </a:bodyPr>
          <a:lstStyle/>
          <a:p>
            <a:pPr algn="ctr">
              <a:lnSpc>
                <a:spcPts val="2323"/>
              </a:lnSpc>
            </a:pPr>
            <a:r>
              <a:rPr lang="en-US" b="true" sz="1936">
                <a:solidFill>
                  <a:srgbClr val="FFFFFF"/>
                </a:solidFill>
                <a:latin typeface="Quicksand Bold"/>
                <a:ea typeface="Quicksand Bold"/>
                <a:cs typeface="Quicksand Bold"/>
                <a:sym typeface="Quicksand Bold"/>
              </a:rPr>
              <a:t>USE CASES</a:t>
            </a:r>
          </a:p>
        </p:txBody>
      </p:sp>
      <p:sp>
        <p:nvSpPr>
          <p:cNvPr name="AutoShape 32" id="32"/>
          <p:cNvSpPr/>
          <p:nvPr/>
        </p:nvSpPr>
        <p:spPr>
          <a:xfrm flipH="true">
            <a:off x="3591055" y="5754889"/>
            <a:ext cx="2277129" cy="0"/>
          </a:xfrm>
          <a:prstGeom prst="line">
            <a:avLst/>
          </a:prstGeom>
          <a:ln cap="rnd" w="28575">
            <a:solidFill>
              <a:srgbClr val="106861">
                <a:alpha val="40000"/>
              </a:srgbClr>
            </a:solidFill>
            <a:prstDash val="solid"/>
            <a:headEnd type="none" len="sm" w="sm"/>
            <a:tailEnd type="none" len="sm" w="sm"/>
          </a:ln>
        </p:spPr>
      </p:sp>
      <p:sp>
        <p:nvSpPr>
          <p:cNvPr name="AutoShape 33" id="33"/>
          <p:cNvSpPr/>
          <p:nvPr/>
        </p:nvSpPr>
        <p:spPr>
          <a:xfrm flipH="true">
            <a:off x="7111740" y="5754889"/>
            <a:ext cx="2277129" cy="0"/>
          </a:xfrm>
          <a:prstGeom prst="line">
            <a:avLst/>
          </a:prstGeom>
          <a:ln cap="rnd" w="28575">
            <a:solidFill>
              <a:srgbClr val="106861">
                <a:alpha val="40000"/>
              </a:srgbClr>
            </a:solidFill>
            <a:prstDash val="solid"/>
            <a:headEnd type="none" len="sm" w="sm"/>
            <a:tailEnd type="none" len="sm" w="sm"/>
          </a:ln>
        </p:spPr>
      </p:sp>
      <p:sp>
        <p:nvSpPr>
          <p:cNvPr name="AutoShape 34" id="34"/>
          <p:cNvSpPr/>
          <p:nvPr/>
        </p:nvSpPr>
        <p:spPr>
          <a:xfrm flipH="true">
            <a:off x="10634287" y="5769176"/>
            <a:ext cx="2277129" cy="0"/>
          </a:xfrm>
          <a:prstGeom prst="line">
            <a:avLst/>
          </a:prstGeom>
          <a:ln cap="rnd" w="28575">
            <a:solidFill>
              <a:srgbClr val="106861">
                <a:alpha val="40000"/>
              </a:srgbClr>
            </a:solidFill>
            <a:prstDash val="solid"/>
            <a:headEnd type="none" len="sm" w="sm"/>
            <a:tailEnd type="none" len="sm" w="sm"/>
          </a:ln>
        </p:spPr>
      </p:sp>
      <p:sp>
        <p:nvSpPr>
          <p:cNvPr name="TextBox 35" id="35"/>
          <p:cNvSpPr txBox="true"/>
          <p:nvPr/>
        </p:nvSpPr>
        <p:spPr>
          <a:xfrm rot="0">
            <a:off x="3644286" y="6041325"/>
            <a:ext cx="2277129" cy="295275"/>
          </a:xfrm>
          <a:prstGeom prst="rect">
            <a:avLst/>
          </a:prstGeom>
        </p:spPr>
        <p:txBody>
          <a:bodyPr anchor="t" rtlCol="false" tIns="0" lIns="0" bIns="0" rIns="0">
            <a:spAutoFit/>
          </a:bodyPr>
          <a:lstStyle/>
          <a:p>
            <a:pPr algn="ctr">
              <a:lnSpc>
                <a:spcPts val="2406"/>
              </a:lnSpc>
            </a:pPr>
            <a:r>
              <a:rPr lang="en-US" b="true" sz="2005">
                <a:solidFill>
                  <a:srgbClr val="072E36"/>
                </a:solidFill>
                <a:latin typeface="Quicksand Bold"/>
                <a:ea typeface="Quicksand Bold"/>
                <a:cs typeface="Quicksand Bold"/>
                <a:sym typeface="Quicksand Bold"/>
              </a:rPr>
              <a:t>Private </a:t>
            </a:r>
          </a:p>
        </p:txBody>
      </p:sp>
      <p:sp>
        <p:nvSpPr>
          <p:cNvPr name="TextBox 36" id="36"/>
          <p:cNvSpPr txBox="true"/>
          <p:nvPr/>
        </p:nvSpPr>
        <p:spPr>
          <a:xfrm rot="0">
            <a:off x="6802939" y="6041325"/>
            <a:ext cx="2896593" cy="295275"/>
          </a:xfrm>
          <a:prstGeom prst="rect">
            <a:avLst/>
          </a:prstGeom>
        </p:spPr>
        <p:txBody>
          <a:bodyPr anchor="t" rtlCol="false" tIns="0" lIns="0" bIns="0" rIns="0">
            <a:spAutoFit/>
          </a:bodyPr>
          <a:lstStyle/>
          <a:p>
            <a:pPr algn="ctr">
              <a:lnSpc>
                <a:spcPts val="2406"/>
              </a:lnSpc>
            </a:pPr>
            <a:r>
              <a:rPr lang="en-US" b="true" sz="2005">
                <a:solidFill>
                  <a:srgbClr val="072E36"/>
                </a:solidFill>
                <a:latin typeface="Quicksand Bold"/>
                <a:ea typeface="Quicksand Bold"/>
                <a:cs typeface="Quicksand Bold"/>
                <a:sym typeface="Quicksand Bold"/>
              </a:rPr>
              <a:t>Restricted access </a:t>
            </a:r>
          </a:p>
        </p:txBody>
      </p:sp>
      <p:sp>
        <p:nvSpPr>
          <p:cNvPr name="TextBox 37" id="37"/>
          <p:cNvSpPr txBox="true"/>
          <p:nvPr/>
        </p:nvSpPr>
        <p:spPr>
          <a:xfrm rot="0">
            <a:off x="10480369" y="5888925"/>
            <a:ext cx="2584964" cy="600075"/>
          </a:xfrm>
          <a:prstGeom prst="rect">
            <a:avLst/>
          </a:prstGeom>
        </p:spPr>
        <p:txBody>
          <a:bodyPr anchor="t" rtlCol="false" tIns="0" lIns="0" bIns="0" rIns="0">
            <a:spAutoFit/>
          </a:bodyPr>
          <a:lstStyle/>
          <a:p>
            <a:pPr algn="ctr">
              <a:lnSpc>
                <a:spcPts val="2406"/>
              </a:lnSpc>
            </a:pPr>
            <a:r>
              <a:rPr lang="en-US" b="true" sz="2005">
                <a:solidFill>
                  <a:srgbClr val="072E36"/>
                </a:solidFill>
                <a:latin typeface="Quicksand Bold"/>
                <a:ea typeface="Quicksand Bold"/>
                <a:cs typeface="Quicksand Bold"/>
                <a:sym typeface="Quicksand Bold"/>
              </a:rPr>
              <a:t>Internal bank transactions</a:t>
            </a:r>
          </a:p>
        </p:txBody>
      </p:sp>
      <p:sp>
        <p:nvSpPr>
          <p:cNvPr name="AutoShape 38" id="38"/>
          <p:cNvSpPr/>
          <p:nvPr/>
        </p:nvSpPr>
        <p:spPr>
          <a:xfrm flipH="true">
            <a:off x="10665192" y="6707654"/>
            <a:ext cx="2277129" cy="0"/>
          </a:xfrm>
          <a:prstGeom prst="line">
            <a:avLst/>
          </a:prstGeom>
          <a:ln cap="rnd" w="28575">
            <a:solidFill>
              <a:srgbClr val="106861">
                <a:alpha val="40000"/>
              </a:srgbClr>
            </a:solidFill>
            <a:prstDash val="solid"/>
            <a:headEnd type="none" len="sm" w="sm"/>
            <a:tailEnd type="none" len="sm" w="sm"/>
          </a:ln>
        </p:spPr>
      </p:sp>
      <p:sp>
        <p:nvSpPr>
          <p:cNvPr name="AutoShape 39" id="39"/>
          <p:cNvSpPr/>
          <p:nvPr/>
        </p:nvSpPr>
        <p:spPr>
          <a:xfrm flipH="true">
            <a:off x="7112671" y="6707654"/>
            <a:ext cx="2277129" cy="0"/>
          </a:xfrm>
          <a:prstGeom prst="line">
            <a:avLst/>
          </a:prstGeom>
          <a:ln cap="rnd" w="28575">
            <a:solidFill>
              <a:srgbClr val="106861">
                <a:alpha val="40000"/>
              </a:srgbClr>
            </a:solidFill>
            <a:prstDash val="solid"/>
            <a:headEnd type="none" len="sm" w="sm"/>
            <a:tailEnd type="none" len="sm" w="sm"/>
          </a:ln>
        </p:spPr>
      </p:sp>
      <p:sp>
        <p:nvSpPr>
          <p:cNvPr name="AutoShape 40" id="40"/>
          <p:cNvSpPr/>
          <p:nvPr/>
        </p:nvSpPr>
        <p:spPr>
          <a:xfrm flipH="true">
            <a:off x="3591055" y="6721941"/>
            <a:ext cx="2277129" cy="0"/>
          </a:xfrm>
          <a:prstGeom prst="line">
            <a:avLst/>
          </a:prstGeom>
          <a:ln cap="rnd" w="28575">
            <a:solidFill>
              <a:srgbClr val="106861">
                <a:alpha val="40000"/>
              </a:srgbClr>
            </a:solidFill>
            <a:prstDash val="solid"/>
            <a:headEnd type="none" len="sm" w="sm"/>
            <a:tailEnd type="none" len="sm" w="sm"/>
          </a:ln>
        </p:spPr>
      </p:sp>
      <p:sp>
        <p:nvSpPr>
          <p:cNvPr name="TextBox 41" id="41"/>
          <p:cNvSpPr txBox="true"/>
          <p:nvPr/>
        </p:nvSpPr>
        <p:spPr>
          <a:xfrm rot="0">
            <a:off x="3591055" y="7031925"/>
            <a:ext cx="2277129" cy="295275"/>
          </a:xfrm>
          <a:prstGeom prst="rect">
            <a:avLst/>
          </a:prstGeom>
        </p:spPr>
        <p:txBody>
          <a:bodyPr anchor="t" rtlCol="false" tIns="0" lIns="0" bIns="0" rIns="0">
            <a:spAutoFit/>
          </a:bodyPr>
          <a:lstStyle/>
          <a:p>
            <a:pPr algn="ctr">
              <a:lnSpc>
                <a:spcPts val="2406"/>
              </a:lnSpc>
            </a:pPr>
            <a:r>
              <a:rPr lang="en-US" b="true" sz="2005">
                <a:solidFill>
                  <a:srgbClr val="072E36"/>
                </a:solidFill>
                <a:latin typeface="Quicksand Bold"/>
                <a:ea typeface="Quicksand Bold"/>
                <a:cs typeface="Quicksand Bold"/>
                <a:sym typeface="Quicksand Bold"/>
              </a:rPr>
              <a:t>Consortium </a:t>
            </a:r>
          </a:p>
        </p:txBody>
      </p:sp>
      <p:sp>
        <p:nvSpPr>
          <p:cNvPr name="TextBox 42" id="42"/>
          <p:cNvSpPr txBox="true"/>
          <p:nvPr/>
        </p:nvSpPr>
        <p:spPr>
          <a:xfrm rot="0">
            <a:off x="6802008" y="7031925"/>
            <a:ext cx="2896593" cy="295275"/>
          </a:xfrm>
          <a:prstGeom prst="rect">
            <a:avLst/>
          </a:prstGeom>
        </p:spPr>
        <p:txBody>
          <a:bodyPr anchor="t" rtlCol="false" tIns="0" lIns="0" bIns="0" rIns="0">
            <a:spAutoFit/>
          </a:bodyPr>
          <a:lstStyle/>
          <a:p>
            <a:pPr algn="ctr">
              <a:lnSpc>
                <a:spcPts val="2406"/>
              </a:lnSpc>
            </a:pPr>
            <a:r>
              <a:rPr lang="en-US" b="true" sz="2005">
                <a:solidFill>
                  <a:srgbClr val="072E36"/>
                </a:solidFill>
                <a:latin typeface="Quicksand Bold"/>
                <a:ea typeface="Quicksand Bold"/>
                <a:cs typeface="Quicksand Bold"/>
                <a:sym typeface="Quicksand Bold"/>
              </a:rPr>
              <a:t>Multi-org govermance </a:t>
            </a:r>
          </a:p>
        </p:txBody>
      </p:sp>
      <p:sp>
        <p:nvSpPr>
          <p:cNvPr name="TextBox 43" id="43"/>
          <p:cNvSpPr txBox="true"/>
          <p:nvPr/>
        </p:nvSpPr>
        <p:spPr>
          <a:xfrm rot="0">
            <a:off x="10511275" y="6879525"/>
            <a:ext cx="2584964" cy="600075"/>
          </a:xfrm>
          <a:prstGeom prst="rect">
            <a:avLst/>
          </a:prstGeom>
        </p:spPr>
        <p:txBody>
          <a:bodyPr anchor="t" rtlCol="false" tIns="0" lIns="0" bIns="0" rIns="0">
            <a:spAutoFit/>
          </a:bodyPr>
          <a:lstStyle/>
          <a:p>
            <a:pPr algn="ctr">
              <a:lnSpc>
                <a:spcPts val="2406"/>
              </a:lnSpc>
            </a:pPr>
            <a:r>
              <a:rPr lang="en-US" b="true" sz="2005">
                <a:solidFill>
                  <a:srgbClr val="072E36"/>
                </a:solidFill>
                <a:latin typeface="Quicksand Bold"/>
                <a:ea typeface="Quicksand Bold"/>
                <a:cs typeface="Quicksand Bold"/>
                <a:sym typeface="Quicksand Bold"/>
              </a:rPr>
              <a:t>Interbank settlements</a:t>
            </a:r>
          </a:p>
        </p:txBody>
      </p:sp>
      <p:sp>
        <p:nvSpPr>
          <p:cNvPr name="TextBox 44" id="44"/>
          <p:cNvSpPr txBox="true"/>
          <p:nvPr/>
        </p:nvSpPr>
        <p:spPr>
          <a:xfrm rot="0">
            <a:off x="5543093" y="3412776"/>
            <a:ext cx="6260664" cy="330994"/>
          </a:xfrm>
          <a:prstGeom prst="rect">
            <a:avLst/>
          </a:prstGeom>
        </p:spPr>
        <p:txBody>
          <a:bodyPr anchor="t" rtlCol="false" tIns="0" lIns="0" bIns="0" rIns="0">
            <a:spAutoFit/>
          </a:bodyPr>
          <a:lstStyle/>
          <a:p>
            <a:pPr algn="ctr">
              <a:lnSpc>
                <a:spcPts val="2756"/>
              </a:lnSpc>
              <a:spcBef>
                <a:spcPct val="0"/>
              </a:spcBef>
            </a:pPr>
            <a:r>
              <a:rPr lang="en-US" sz="1968">
                <a:solidFill>
                  <a:srgbClr val="123D33"/>
                </a:solidFill>
                <a:latin typeface="Montserrat"/>
                <a:ea typeface="Montserrat"/>
                <a:cs typeface="Montserrat"/>
                <a:sym typeface="Montserrat"/>
              </a:rPr>
              <a:t>Table: Blockchain Types and Banking Applications</a:t>
            </a:r>
          </a:p>
        </p:txBody>
      </p:sp>
      <p:sp>
        <p:nvSpPr>
          <p:cNvPr name="Freeform 45" id="45"/>
          <p:cNvSpPr/>
          <p:nvPr/>
        </p:nvSpPr>
        <p:spPr>
          <a:xfrm flipH="false" flipV="false" rot="0">
            <a:off x="3497754" y="8359577"/>
            <a:ext cx="1137623" cy="1137623"/>
          </a:xfrm>
          <a:custGeom>
            <a:avLst/>
            <a:gdLst/>
            <a:ahLst/>
            <a:cxnLst/>
            <a:rect r="r" b="b" t="t" l="l"/>
            <a:pathLst>
              <a:path h="1137623" w="1137623">
                <a:moveTo>
                  <a:pt x="0" y="0"/>
                </a:moveTo>
                <a:lnTo>
                  <a:pt x="1137623" y="0"/>
                </a:lnTo>
                <a:lnTo>
                  <a:pt x="1137623" y="1137623"/>
                </a:lnTo>
                <a:lnTo>
                  <a:pt x="0" y="11376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6" id="46"/>
          <p:cNvSpPr txBox="true"/>
          <p:nvPr/>
        </p:nvSpPr>
        <p:spPr>
          <a:xfrm rot="0">
            <a:off x="4891865" y="8528033"/>
            <a:ext cx="2110919" cy="341446"/>
          </a:xfrm>
          <a:prstGeom prst="rect">
            <a:avLst/>
          </a:prstGeom>
        </p:spPr>
        <p:txBody>
          <a:bodyPr anchor="t" rtlCol="false" tIns="0" lIns="0" bIns="0" rIns="0">
            <a:spAutoFit/>
          </a:bodyPr>
          <a:lstStyle/>
          <a:p>
            <a:pPr algn="ctr">
              <a:lnSpc>
                <a:spcPts val="2854"/>
              </a:lnSpc>
              <a:spcBef>
                <a:spcPct val="0"/>
              </a:spcBef>
            </a:pPr>
            <a:r>
              <a:rPr lang="en-US" b="true" sz="2039">
                <a:solidFill>
                  <a:srgbClr val="072E36"/>
                </a:solidFill>
                <a:latin typeface="Montserrat Bold"/>
                <a:ea typeface="Montserrat Bold"/>
                <a:cs typeface="Montserrat Bold"/>
                <a:sym typeface="Montserrat Bold"/>
              </a:rPr>
              <a:t>Key Challenge </a:t>
            </a:r>
          </a:p>
        </p:txBody>
      </p:sp>
      <p:sp>
        <p:nvSpPr>
          <p:cNvPr name="TextBox 47" id="47"/>
          <p:cNvSpPr txBox="true"/>
          <p:nvPr/>
        </p:nvSpPr>
        <p:spPr>
          <a:xfrm rot="0">
            <a:off x="4891865" y="8949198"/>
            <a:ext cx="7697352" cy="341446"/>
          </a:xfrm>
          <a:prstGeom prst="rect">
            <a:avLst/>
          </a:prstGeom>
        </p:spPr>
        <p:txBody>
          <a:bodyPr anchor="t" rtlCol="false" tIns="0" lIns="0" bIns="0" rIns="0">
            <a:spAutoFit/>
          </a:bodyPr>
          <a:lstStyle/>
          <a:p>
            <a:pPr algn="ctr">
              <a:lnSpc>
                <a:spcPts val="2854"/>
              </a:lnSpc>
              <a:spcBef>
                <a:spcPct val="0"/>
              </a:spcBef>
            </a:pPr>
            <a:r>
              <a:rPr lang="en-US" sz="2039">
                <a:solidFill>
                  <a:srgbClr val="000000"/>
                </a:solidFill>
                <a:latin typeface="Montserrat"/>
                <a:ea typeface="Montserrat"/>
                <a:cs typeface="Montserrat"/>
                <a:sym typeface="Montserrat"/>
              </a:rPr>
              <a:t>Integration with legacy systems and regulatory compliance</a:t>
            </a:r>
          </a:p>
        </p:txBody>
      </p:sp>
      <p:sp>
        <p:nvSpPr>
          <p:cNvPr name="TextBox 48" id="48"/>
          <p:cNvSpPr txBox="true"/>
          <p:nvPr/>
        </p:nvSpPr>
        <p:spPr>
          <a:xfrm rot="0">
            <a:off x="5993800" y="2791744"/>
            <a:ext cx="6300400" cy="354332"/>
          </a:xfrm>
          <a:prstGeom prst="rect">
            <a:avLst/>
          </a:prstGeom>
        </p:spPr>
        <p:txBody>
          <a:bodyPr anchor="t" rtlCol="false" tIns="0" lIns="0" bIns="0" rIns="0">
            <a:spAutoFit/>
          </a:bodyPr>
          <a:lstStyle/>
          <a:p>
            <a:pPr algn="l" marL="0" indent="0" lvl="1">
              <a:lnSpc>
                <a:spcPts val="2520"/>
              </a:lnSpc>
            </a:pPr>
            <a:r>
              <a:rPr lang="en-US" b="true" sz="2800" spc="-128">
                <a:solidFill>
                  <a:srgbClr val="072E36"/>
                </a:solidFill>
                <a:latin typeface="Raleway Bold"/>
                <a:ea typeface="Raleway Bold"/>
                <a:cs typeface="Raleway Bold"/>
                <a:sym typeface="Raleway Bold"/>
              </a:rPr>
              <a:t>TYPES OF BLOCKCHAIN IN BANKING</a:t>
            </a:r>
          </a:p>
        </p:txBody>
      </p:sp>
      <p:sp>
        <p:nvSpPr>
          <p:cNvPr name="TextBox 49" id="49"/>
          <p:cNvSpPr txBox="true"/>
          <p:nvPr/>
        </p:nvSpPr>
        <p:spPr>
          <a:xfrm rot="0">
            <a:off x="4616633" y="1283536"/>
            <a:ext cx="9054733" cy="1587492"/>
          </a:xfrm>
          <a:prstGeom prst="rect">
            <a:avLst/>
          </a:prstGeom>
        </p:spPr>
        <p:txBody>
          <a:bodyPr anchor="t" rtlCol="false" tIns="0" lIns="0" bIns="0" rIns="0">
            <a:spAutoFit/>
          </a:bodyPr>
          <a:lstStyle/>
          <a:p>
            <a:pPr algn="ctr">
              <a:lnSpc>
                <a:spcPts val="11620"/>
              </a:lnSpc>
              <a:spcBef>
                <a:spcPct val="0"/>
              </a:spcBef>
            </a:pPr>
            <a:r>
              <a:rPr lang="en-US" b="true" sz="8300" spc="-639">
                <a:solidFill>
                  <a:srgbClr val="000000"/>
                </a:solidFill>
                <a:latin typeface="Akzidenz-Grotesk Bold"/>
                <a:ea typeface="Akzidenz-Grotesk Bold"/>
                <a:cs typeface="Akzidenz-Grotesk Bold"/>
                <a:sym typeface="Akzidenz-Grotesk Bold"/>
              </a:rPr>
              <a:t>What is Blockchain?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9528" y="5200430"/>
            <a:ext cx="1179056" cy="5251494"/>
            <a:chOff x="0" y="0"/>
            <a:chExt cx="138247" cy="615750"/>
          </a:xfrm>
        </p:grpSpPr>
        <p:sp>
          <p:nvSpPr>
            <p:cNvPr name="Freeform 3" id="3"/>
            <p:cNvSpPr/>
            <p:nvPr/>
          </p:nvSpPr>
          <p:spPr>
            <a:xfrm flipH="false" flipV="false" rot="0">
              <a:off x="0" y="0"/>
              <a:ext cx="138247" cy="615750"/>
            </a:xfrm>
            <a:custGeom>
              <a:avLst/>
              <a:gdLst/>
              <a:ahLst/>
              <a:cxnLst/>
              <a:rect r="r" b="b" t="t" l="l"/>
              <a:pathLst>
                <a:path h="615750" w="138247">
                  <a:moveTo>
                    <a:pt x="0" y="0"/>
                  </a:moveTo>
                  <a:lnTo>
                    <a:pt x="138247" y="0"/>
                  </a:lnTo>
                  <a:lnTo>
                    <a:pt x="138247" y="615750"/>
                  </a:lnTo>
                  <a:lnTo>
                    <a:pt x="0" y="615750"/>
                  </a:lnTo>
                  <a:close/>
                </a:path>
              </a:pathLst>
            </a:custGeom>
            <a:gradFill rotWithShape="true">
              <a:gsLst>
                <a:gs pos="0">
                  <a:srgbClr val="123D33">
                    <a:alpha val="100000"/>
                  </a:srgbClr>
                </a:gs>
                <a:gs pos="50000">
                  <a:srgbClr val="106861">
                    <a:alpha val="100000"/>
                  </a:srgbClr>
                </a:gs>
                <a:gs pos="100000">
                  <a:srgbClr val="CCDBDB">
                    <a:alpha val="100000"/>
                  </a:srgbClr>
                </a:gs>
              </a:gsLst>
              <a:lin ang="5400000"/>
            </a:gradFill>
          </p:spPr>
        </p:sp>
        <p:sp>
          <p:nvSpPr>
            <p:cNvPr name="TextBox 4" id="4"/>
            <p:cNvSpPr txBox="true"/>
            <p:nvPr/>
          </p:nvSpPr>
          <p:spPr>
            <a:xfrm>
              <a:off x="0" y="-9525"/>
              <a:ext cx="138247" cy="625275"/>
            </a:xfrm>
            <a:prstGeom prst="rect">
              <a:avLst/>
            </a:prstGeom>
          </p:spPr>
          <p:txBody>
            <a:bodyPr anchor="ctr" rtlCol="false" tIns="50800" lIns="50800" bIns="50800" rIns="50800"/>
            <a:lstStyle/>
            <a:p>
              <a:pPr algn="ctr">
                <a:lnSpc>
                  <a:spcPts val="1300"/>
                </a:lnSpc>
              </a:pPr>
            </a:p>
          </p:txBody>
        </p:sp>
      </p:grpSp>
      <p:sp>
        <p:nvSpPr>
          <p:cNvPr name="AutoShape 5" id="5"/>
          <p:cNvSpPr/>
          <p:nvPr/>
        </p:nvSpPr>
        <p:spPr>
          <a:xfrm>
            <a:off x="850101" y="3748503"/>
            <a:ext cx="0" cy="6538497"/>
          </a:xfrm>
          <a:prstGeom prst="line">
            <a:avLst/>
          </a:prstGeom>
          <a:ln cap="rnd" w="28575">
            <a:solidFill>
              <a:srgbClr val="232323">
                <a:alpha val="40000"/>
              </a:srgbClr>
            </a:solidFill>
            <a:prstDash val="solid"/>
            <a:headEnd type="none" len="sm" w="sm"/>
            <a:tailEnd type="none" len="sm" w="sm"/>
          </a:ln>
        </p:spPr>
      </p:sp>
      <p:sp>
        <p:nvSpPr>
          <p:cNvPr name="AutoShape 6" id="6"/>
          <p:cNvSpPr/>
          <p:nvPr/>
        </p:nvSpPr>
        <p:spPr>
          <a:xfrm flipH="true" flipV="true">
            <a:off x="-2709691" y="4259392"/>
            <a:ext cx="4164402" cy="0"/>
          </a:xfrm>
          <a:prstGeom prst="line">
            <a:avLst/>
          </a:prstGeom>
          <a:ln cap="rnd" w="28575">
            <a:solidFill>
              <a:srgbClr val="232323">
                <a:alpha val="40000"/>
              </a:srgbClr>
            </a:solidFill>
            <a:prstDash val="solid"/>
            <a:headEnd type="none" len="sm" w="sm"/>
            <a:tailEnd type="none" len="sm" w="sm"/>
          </a:ln>
        </p:spPr>
      </p:sp>
      <p:grpSp>
        <p:nvGrpSpPr>
          <p:cNvPr name="Group 7" id="7"/>
          <p:cNvGrpSpPr/>
          <p:nvPr/>
        </p:nvGrpSpPr>
        <p:grpSpPr>
          <a:xfrm rot="0">
            <a:off x="-3031580" y="-236482"/>
            <a:ext cx="6843539" cy="11772679"/>
            <a:chOff x="0" y="0"/>
            <a:chExt cx="1659078" cy="2854048"/>
          </a:xfrm>
        </p:grpSpPr>
        <p:sp>
          <p:nvSpPr>
            <p:cNvPr name="Freeform 8" id="8"/>
            <p:cNvSpPr/>
            <p:nvPr/>
          </p:nvSpPr>
          <p:spPr>
            <a:xfrm flipH="false" flipV="false" rot="0">
              <a:off x="0" y="0"/>
              <a:ext cx="1659078" cy="2854048"/>
            </a:xfrm>
            <a:custGeom>
              <a:avLst/>
              <a:gdLst/>
              <a:ahLst/>
              <a:cxnLst/>
              <a:rect r="r" b="b" t="t" l="l"/>
              <a:pathLst>
                <a:path h="2854048" w="1659078">
                  <a:moveTo>
                    <a:pt x="48645" y="0"/>
                  </a:moveTo>
                  <a:lnTo>
                    <a:pt x="1610433" y="0"/>
                  </a:lnTo>
                  <a:cubicBezTo>
                    <a:pt x="1637299" y="0"/>
                    <a:pt x="1659078" y="21779"/>
                    <a:pt x="1659078" y="48645"/>
                  </a:cubicBezTo>
                  <a:lnTo>
                    <a:pt x="1659078" y="2805403"/>
                  </a:lnTo>
                  <a:cubicBezTo>
                    <a:pt x="1659078" y="2832269"/>
                    <a:pt x="1637299" y="2854048"/>
                    <a:pt x="1610433" y="2854048"/>
                  </a:cubicBezTo>
                  <a:lnTo>
                    <a:pt x="48645" y="2854048"/>
                  </a:lnTo>
                  <a:cubicBezTo>
                    <a:pt x="21779" y="2854048"/>
                    <a:pt x="0" y="2832269"/>
                    <a:pt x="0" y="2805403"/>
                  </a:cubicBezTo>
                  <a:lnTo>
                    <a:pt x="0" y="48645"/>
                  </a:lnTo>
                  <a:cubicBezTo>
                    <a:pt x="0" y="21779"/>
                    <a:pt x="21779" y="0"/>
                    <a:pt x="48645" y="0"/>
                  </a:cubicBezTo>
                  <a:close/>
                </a:path>
              </a:pathLst>
            </a:custGeom>
            <a:solidFill>
              <a:srgbClr val="106861"/>
            </a:solidFill>
            <a:ln cap="rnd">
              <a:noFill/>
              <a:prstDash val="solid"/>
              <a:round/>
            </a:ln>
          </p:spPr>
        </p:sp>
        <p:sp>
          <p:nvSpPr>
            <p:cNvPr name="TextBox 9" id="9"/>
            <p:cNvSpPr txBox="true"/>
            <p:nvPr/>
          </p:nvSpPr>
          <p:spPr>
            <a:xfrm>
              <a:off x="0" y="-19050"/>
              <a:ext cx="1659078"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0" id="10"/>
          <p:cNvSpPr/>
          <p:nvPr/>
        </p:nvSpPr>
        <p:spPr>
          <a:xfrm flipH="false" flipV="false" rot="0">
            <a:off x="390190" y="793153"/>
            <a:ext cx="3116969" cy="8700694"/>
          </a:xfrm>
          <a:custGeom>
            <a:avLst/>
            <a:gdLst/>
            <a:ahLst/>
            <a:cxnLst/>
            <a:rect r="r" b="b" t="t" l="l"/>
            <a:pathLst>
              <a:path h="8700694" w="3116969">
                <a:moveTo>
                  <a:pt x="0" y="0"/>
                </a:moveTo>
                <a:lnTo>
                  <a:pt x="3116969" y="0"/>
                </a:lnTo>
                <a:lnTo>
                  <a:pt x="3116969" y="8700694"/>
                </a:lnTo>
                <a:lnTo>
                  <a:pt x="0" y="8700694"/>
                </a:lnTo>
                <a:lnTo>
                  <a:pt x="0" y="0"/>
                </a:lnTo>
                <a:close/>
              </a:path>
            </a:pathLst>
          </a:custGeom>
          <a:blipFill>
            <a:blip r:embed="rId2"/>
            <a:stretch>
              <a:fillRect l="-29736" t="0" r="-289234" b="0"/>
            </a:stretch>
          </a:blipFill>
        </p:spPr>
      </p:sp>
      <p:sp>
        <p:nvSpPr>
          <p:cNvPr name="Freeform 11" id="11"/>
          <p:cNvSpPr/>
          <p:nvPr/>
        </p:nvSpPr>
        <p:spPr>
          <a:xfrm flipH="false" flipV="false" rot="-10800000">
            <a:off x="12856214" y="5105880"/>
            <a:ext cx="4288820" cy="319148"/>
          </a:xfrm>
          <a:custGeom>
            <a:avLst/>
            <a:gdLst/>
            <a:ahLst/>
            <a:cxnLst/>
            <a:rect r="r" b="b" t="t" l="l"/>
            <a:pathLst>
              <a:path h="319148" w="4288820">
                <a:moveTo>
                  <a:pt x="0" y="0"/>
                </a:moveTo>
                <a:lnTo>
                  <a:pt x="4288821" y="0"/>
                </a:lnTo>
                <a:lnTo>
                  <a:pt x="4288821" y="319148"/>
                </a:lnTo>
                <a:lnTo>
                  <a:pt x="0" y="319148"/>
                </a:lnTo>
                <a:lnTo>
                  <a:pt x="0" y="0"/>
                </a:lnTo>
                <a:close/>
              </a:path>
            </a:pathLst>
          </a:custGeom>
          <a:blipFill>
            <a:blip r:embed="rId3">
              <a:alphaModFix amt="72000"/>
            </a:blip>
            <a:stretch>
              <a:fillRect l="0" t="0" r="0" b="-286352"/>
            </a:stretch>
          </a:blipFill>
        </p:spPr>
      </p:sp>
      <p:grpSp>
        <p:nvGrpSpPr>
          <p:cNvPr name="Group 12" id="12"/>
          <p:cNvGrpSpPr/>
          <p:nvPr/>
        </p:nvGrpSpPr>
        <p:grpSpPr>
          <a:xfrm rot="0">
            <a:off x="10103408" y="2353811"/>
            <a:ext cx="7315255" cy="3156942"/>
            <a:chOff x="0" y="0"/>
            <a:chExt cx="2024412" cy="873647"/>
          </a:xfrm>
        </p:grpSpPr>
        <p:sp>
          <p:nvSpPr>
            <p:cNvPr name="Freeform 13" id="13"/>
            <p:cNvSpPr/>
            <p:nvPr/>
          </p:nvSpPr>
          <p:spPr>
            <a:xfrm flipH="false" flipV="false" rot="0">
              <a:off x="0" y="0"/>
              <a:ext cx="2024412" cy="873647"/>
            </a:xfrm>
            <a:custGeom>
              <a:avLst/>
              <a:gdLst/>
              <a:ahLst/>
              <a:cxnLst/>
              <a:rect r="r" b="b" t="t" l="l"/>
              <a:pathLst>
                <a:path h="873647" w="2024412">
                  <a:moveTo>
                    <a:pt x="33866" y="0"/>
                  </a:moveTo>
                  <a:lnTo>
                    <a:pt x="1990546" y="0"/>
                  </a:lnTo>
                  <a:cubicBezTo>
                    <a:pt x="2009250" y="0"/>
                    <a:pt x="2024412" y="15163"/>
                    <a:pt x="2024412" y="33866"/>
                  </a:cubicBezTo>
                  <a:lnTo>
                    <a:pt x="2024412" y="839781"/>
                  </a:lnTo>
                  <a:cubicBezTo>
                    <a:pt x="2024412" y="848763"/>
                    <a:pt x="2020844" y="857377"/>
                    <a:pt x="2014493" y="863728"/>
                  </a:cubicBezTo>
                  <a:cubicBezTo>
                    <a:pt x="2008142" y="870079"/>
                    <a:pt x="1999528" y="873647"/>
                    <a:pt x="1990546" y="873647"/>
                  </a:cubicBezTo>
                  <a:lnTo>
                    <a:pt x="33866" y="873647"/>
                  </a:lnTo>
                  <a:cubicBezTo>
                    <a:pt x="15163" y="873647"/>
                    <a:pt x="0" y="858485"/>
                    <a:pt x="0" y="839781"/>
                  </a:cubicBezTo>
                  <a:lnTo>
                    <a:pt x="0" y="33866"/>
                  </a:lnTo>
                  <a:cubicBezTo>
                    <a:pt x="0" y="15163"/>
                    <a:pt x="15163" y="0"/>
                    <a:pt x="33866" y="0"/>
                  </a:cubicBezTo>
                  <a:close/>
                </a:path>
              </a:pathLst>
            </a:custGeom>
            <a:solidFill>
              <a:srgbClr val="FFFFFF"/>
            </a:solidFill>
            <a:ln w="104775" cap="rnd">
              <a:solidFill>
                <a:srgbClr val="106861"/>
              </a:solidFill>
              <a:prstDash val="solid"/>
              <a:round/>
            </a:ln>
          </p:spPr>
        </p:sp>
        <p:sp>
          <p:nvSpPr>
            <p:cNvPr name="TextBox 14" id="14"/>
            <p:cNvSpPr txBox="true"/>
            <p:nvPr/>
          </p:nvSpPr>
          <p:spPr>
            <a:xfrm>
              <a:off x="0" y="-38100"/>
              <a:ext cx="2024412" cy="911747"/>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5" id="15"/>
          <p:cNvGrpSpPr/>
          <p:nvPr/>
        </p:nvGrpSpPr>
        <p:grpSpPr>
          <a:xfrm rot="0">
            <a:off x="12253558" y="3795976"/>
            <a:ext cx="1026953" cy="1025686"/>
            <a:chOff x="0" y="0"/>
            <a:chExt cx="323431" cy="323032"/>
          </a:xfrm>
        </p:grpSpPr>
        <p:sp>
          <p:nvSpPr>
            <p:cNvPr name="Freeform 16" id="1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7" id="1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18" id="18"/>
          <p:cNvSpPr/>
          <p:nvPr/>
        </p:nvSpPr>
        <p:spPr>
          <a:xfrm flipH="false" flipV="false" rot="-10800000">
            <a:off x="10192588" y="8989096"/>
            <a:ext cx="4288820" cy="585801"/>
          </a:xfrm>
          <a:custGeom>
            <a:avLst/>
            <a:gdLst/>
            <a:ahLst/>
            <a:cxnLst/>
            <a:rect r="r" b="b" t="t" l="l"/>
            <a:pathLst>
              <a:path h="585801" w="4288820">
                <a:moveTo>
                  <a:pt x="0" y="0"/>
                </a:moveTo>
                <a:lnTo>
                  <a:pt x="4288820" y="0"/>
                </a:lnTo>
                <a:lnTo>
                  <a:pt x="4288820" y="585802"/>
                </a:lnTo>
                <a:lnTo>
                  <a:pt x="0" y="585802"/>
                </a:lnTo>
                <a:lnTo>
                  <a:pt x="0" y="0"/>
                </a:lnTo>
                <a:close/>
              </a:path>
            </a:pathLst>
          </a:custGeom>
          <a:blipFill>
            <a:blip r:embed="rId3">
              <a:alphaModFix amt="72000"/>
            </a:blip>
            <a:stretch>
              <a:fillRect l="-47744" t="0" r="-47744" b="-311480"/>
            </a:stretch>
          </a:blipFill>
        </p:spPr>
      </p:sp>
      <p:grpSp>
        <p:nvGrpSpPr>
          <p:cNvPr name="Group 19" id="19"/>
          <p:cNvGrpSpPr/>
          <p:nvPr/>
        </p:nvGrpSpPr>
        <p:grpSpPr>
          <a:xfrm rot="0">
            <a:off x="9589931" y="6028605"/>
            <a:ext cx="1026953" cy="1025686"/>
            <a:chOff x="0" y="0"/>
            <a:chExt cx="323431" cy="323032"/>
          </a:xfrm>
        </p:grpSpPr>
        <p:sp>
          <p:nvSpPr>
            <p:cNvPr name="Freeform 20" id="20"/>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21" id="21"/>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22" id="22"/>
          <p:cNvGrpSpPr/>
          <p:nvPr/>
        </p:nvGrpSpPr>
        <p:grpSpPr>
          <a:xfrm rot="0">
            <a:off x="16490193" y="7826177"/>
            <a:ext cx="4406929" cy="440692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5" id="25"/>
          <p:cNvGrpSpPr/>
          <p:nvPr/>
        </p:nvGrpSpPr>
        <p:grpSpPr>
          <a:xfrm rot="0">
            <a:off x="17798545" y="5935604"/>
            <a:ext cx="357452" cy="357452"/>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8" id="28"/>
          <p:cNvGrpSpPr/>
          <p:nvPr/>
        </p:nvGrpSpPr>
        <p:grpSpPr>
          <a:xfrm rot="0">
            <a:off x="16791851" y="6586843"/>
            <a:ext cx="934898" cy="934898"/>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31" id="31"/>
          <p:cNvGrpSpPr/>
          <p:nvPr/>
        </p:nvGrpSpPr>
        <p:grpSpPr>
          <a:xfrm rot="0">
            <a:off x="16352539" y="-3250602"/>
            <a:ext cx="5002094" cy="500209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34" id="34"/>
          <p:cNvSpPr txBox="true"/>
          <p:nvPr/>
        </p:nvSpPr>
        <p:spPr>
          <a:xfrm rot="0">
            <a:off x="10787690" y="2585348"/>
            <a:ext cx="6765511" cy="2615082"/>
          </a:xfrm>
          <a:prstGeom prst="rect">
            <a:avLst/>
          </a:prstGeom>
        </p:spPr>
        <p:txBody>
          <a:bodyPr anchor="t" rtlCol="false" tIns="0" lIns="0" bIns="0" rIns="0">
            <a:spAutoFit/>
          </a:bodyPr>
          <a:lstStyle/>
          <a:p>
            <a:pPr algn="l" marL="0" indent="0" lvl="0">
              <a:lnSpc>
                <a:spcPts val="3415"/>
              </a:lnSpc>
              <a:spcBef>
                <a:spcPct val="0"/>
              </a:spcBef>
            </a:pPr>
            <a:r>
              <a:rPr lang="en-US" b="true" sz="2567" spc="110">
                <a:solidFill>
                  <a:srgbClr val="231F20"/>
                </a:solidFill>
                <a:latin typeface="Akzidenz-Grotesk Bold"/>
                <a:ea typeface="Akzidenz-Grotesk Bold"/>
                <a:cs typeface="Akzidenz-Grotesk Bold"/>
                <a:sym typeface="Akzidenz-Grotesk Bold"/>
              </a:rPr>
              <a:t>When a customer initiates an international money transfer, the request is sent to the bank, verified, and then passed through several intermediary banks using systems like SWIFT until it reaches the recipient.</a:t>
            </a:r>
          </a:p>
        </p:txBody>
      </p:sp>
      <p:grpSp>
        <p:nvGrpSpPr>
          <p:cNvPr name="Group 35" id="35"/>
          <p:cNvGrpSpPr/>
          <p:nvPr/>
        </p:nvGrpSpPr>
        <p:grpSpPr>
          <a:xfrm rot="0">
            <a:off x="4821986" y="6148928"/>
            <a:ext cx="10536399" cy="3606086"/>
            <a:chOff x="0" y="0"/>
            <a:chExt cx="14048532" cy="4808114"/>
          </a:xfrm>
        </p:grpSpPr>
        <p:grpSp>
          <p:nvGrpSpPr>
            <p:cNvPr name="Group 36" id="36"/>
            <p:cNvGrpSpPr/>
            <p:nvPr/>
          </p:nvGrpSpPr>
          <p:grpSpPr>
            <a:xfrm rot="0">
              <a:off x="1470806" y="0"/>
              <a:ext cx="12577726" cy="4808114"/>
              <a:chOff x="0" y="0"/>
              <a:chExt cx="2855901" cy="1091732"/>
            </a:xfrm>
          </p:grpSpPr>
          <p:sp>
            <p:nvSpPr>
              <p:cNvPr name="Freeform 37" id="37"/>
              <p:cNvSpPr/>
              <p:nvPr/>
            </p:nvSpPr>
            <p:spPr>
              <a:xfrm flipH="false" flipV="false" rot="0">
                <a:off x="0" y="0"/>
                <a:ext cx="2855901" cy="1091732"/>
              </a:xfrm>
              <a:custGeom>
                <a:avLst/>
                <a:gdLst/>
                <a:ahLst/>
                <a:cxnLst/>
                <a:rect r="r" b="b" t="t" l="l"/>
                <a:pathLst>
                  <a:path h="1091732" w="2855901">
                    <a:moveTo>
                      <a:pt x="24006" y="0"/>
                    </a:moveTo>
                    <a:lnTo>
                      <a:pt x="2831895" y="0"/>
                    </a:lnTo>
                    <a:cubicBezTo>
                      <a:pt x="2838262" y="0"/>
                      <a:pt x="2844368" y="2529"/>
                      <a:pt x="2848870" y="7031"/>
                    </a:cubicBezTo>
                    <a:cubicBezTo>
                      <a:pt x="2853372" y="11533"/>
                      <a:pt x="2855901" y="17639"/>
                      <a:pt x="2855901" y="24006"/>
                    </a:cubicBezTo>
                    <a:lnTo>
                      <a:pt x="2855901" y="1067725"/>
                    </a:lnTo>
                    <a:cubicBezTo>
                      <a:pt x="2855901" y="1074092"/>
                      <a:pt x="2853372" y="1080198"/>
                      <a:pt x="2848870" y="1084700"/>
                    </a:cubicBezTo>
                    <a:cubicBezTo>
                      <a:pt x="2844368" y="1089202"/>
                      <a:pt x="2838262" y="1091732"/>
                      <a:pt x="2831895" y="1091732"/>
                    </a:cubicBezTo>
                    <a:lnTo>
                      <a:pt x="24006" y="1091732"/>
                    </a:lnTo>
                    <a:cubicBezTo>
                      <a:pt x="17639" y="1091732"/>
                      <a:pt x="11533" y="1089202"/>
                      <a:pt x="7031" y="1084700"/>
                    </a:cubicBezTo>
                    <a:cubicBezTo>
                      <a:pt x="2529" y="1080198"/>
                      <a:pt x="0" y="1074092"/>
                      <a:pt x="0" y="1067725"/>
                    </a:cubicBezTo>
                    <a:lnTo>
                      <a:pt x="0" y="24006"/>
                    </a:lnTo>
                    <a:cubicBezTo>
                      <a:pt x="0" y="17639"/>
                      <a:pt x="2529" y="11533"/>
                      <a:pt x="7031" y="7031"/>
                    </a:cubicBezTo>
                    <a:cubicBezTo>
                      <a:pt x="11533" y="2529"/>
                      <a:pt x="17639" y="0"/>
                      <a:pt x="24006" y="0"/>
                    </a:cubicBezTo>
                    <a:close/>
                  </a:path>
                </a:pathLst>
              </a:custGeom>
              <a:solidFill>
                <a:srgbClr val="FFFFFF"/>
              </a:solidFill>
              <a:ln w="104775" cap="rnd">
                <a:solidFill>
                  <a:srgbClr val="106861"/>
                </a:solidFill>
                <a:prstDash val="solid"/>
                <a:round/>
              </a:ln>
            </p:spPr>
          </p:sp>
          <p:sp>
            <p:nvSpPr>
              <p:cNvPr name="TextBox 38" id="38"/>
              <p:cNvSpPr txBox="true"/>
              <p:nvPr/>
            </p:nvSpPr>
            <p:spPr>
              <a:xfrm>
                <a:off x="0" y="-38100"/>
                <a:ext cx="2855901" cy="1129832"/>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39" id="39"/>
            <p:cNvSpPr txBox="true"/>
            <p:nvPr/>
          </p:nvSpPr>
          <p:spPr>
            <a:xfrm rot="0">
              <a:off x="1829046" y="612997"/>
              <a:ext cx="12219487" cy="3603644"/>
            </a:xfrm>
            <a:prstGeom prst="rect">
              <a:avLst/>
            </a:prstGeom>
          </p:spPr>
          <p:txBody>
            <a:bodyPr anchor="t" rtlCol="false" tIns="0" lIns="0" bIns="0" rIns="0">
              <a:spAutoFit/>
            </a:bodyPr>
            <a:lstStyle/>
            <a:p>
              <a:pPr algn="l" marL="507834" indent="-253917" lvl="1">
                <a:lnSpc>
                  <a:spcPts val="3010"/>
                </a:lnSpc>
                <a:buFont typeface="Arial"/>
                <a:buChar char="•"/>
              </a:pPr>
              <a:r>
                <a:rPr lang="en-US" b="true" sz="2352">
                  <a:solidFill>
                    <a:srgbClr val="231F20"/>
                  </a:solidFill>
                  <a:latin typeface="Akzidenz-Grotesk Bold"/>
                  <a:ea typeface="Akzidenz-Grotesk Bold"/>
                  <a:cs typeface="Akzidenz-Grotesk Bold"/>
                  <a:sym typeface="Akzidenz-Grotesk Bold"/>
                </a:rPr>
                <a:t>This structure leads to several limitations, such as:</a:t>
              </a:r>
            </a:p>
            <a:p>
              <a:pPr algn="l" marL="507834" indent="-253917" lvl="1">
                <a:lnSpc>
                  <a:spcPts val="3010"/>
                </a:lnSpc>
                <a:buFont typeface="Arial"/>
                <a:buChar char="•"/>
              </a:pPr>
              <a:r>
                <a:rPr lang="en-US" b="true" sz="2352">
                  <a:solidFill>
                    <a:srgbClr val="231F20"/>
                  </a:solidFill>
                  <a:latin typeface="Akzidenz-Grotesk Bold"/>
                  <a:ea typeface="Akzidenz-Grotesk Bold"/>
                  <a:cs typeface="Akzidenz-Grotesk Bold"/>
                  <a:sym typeface="Akzidenz-Grotesk Bold"/>
                </a:rPr>
                <a:t>Slow transaction processing, especially for cross-border payments.</a:t>
              </a:r>
            </a:p>
            <a:p>
              <a:pPr algn="l" marL="507834" indent="-253917" lvl="1">
                <a:lnSpc>
                  <a:spcPts val="3010"/>
                </a:lnSpc>
                <a:buFont typeface="Arial"/>
                <a:buChar char="•"/>
              </a:pPr>
              <a:r>
                <a:rPr lang="en-US" b="true" sz="2352">
                  <a:solidFill>
                    <a:srgbClr val="231F20"/>
                  </a:solidFill>
                  <a:latin typeface="Akzidenz-Grotesk Bold"/>
                  <a:ea typeface="Akzidenz-Grotesk Bold"/>
                  <a:cs typeface="Akzidenz-Grotesk Bold"/>
                  <a:sym typeface="Akzidenz-Grotesk Bold"/>
                </a:rPr>
                <a:t>High costs due to multiple intermediaries.</a:t>
              </a:r>
            </a:p>
            <a:p>
              <a:pPr algn="l" marL="507834" indent="-253917" lvl="1">
                <a:lnSpc>
                  <a:spcPts val="3010"/>
                </a:lnSpc>
                <a:buFont typeface="Arial"/>
                <a:buChar char="•"/>
              </a:pPr>
              <a:r>
                <a:rPr lang="en-US" b="true" sz="2352">
                  <a:solidFill>
                    <a:srgbClr val="231F20"/>
                  </a:solidFill>
                  <a:latin typeface="Akzidenz-Grotesk Bold"/>
                  <a:ea typeface="Akzidenz-Grotesk Bold"/>
                  <a:cs typeface="Akzidenz-Grotesk Bold"/>
                  <a:sym typeface="Akzidenz-Grotesk Bold"/>
                </a:rPr>
                <a:t>Da</a:t>
              </a:r>
              <a:r>
                <a:rPr lang="en-US" b="true" sz="2352">
                  <a:solidFill>
                    <a:srgbClr val="231F20"/>
                  </a:solidFill>
                  <a:latin typeface="Akzidenz-Grotesk Bold"/>
                  <a:ea typeface="Akzidenz-Grotesk Bold"/>
                  <a:cs typeface="Akzidenz-Grotesk Bold"/>
                  <a:sym typeface="Akzidenz-Grotesk Bold"/>
                </a:rPr>
                <a:t>ta silos between institutions causing duplication.</a:t>
              </a:r>
            </a:p>
            <a:p>
              <a:pPr algn="l" marL="507834" indent="-253917" lvl="1">
                <a:lnSpc>
                  <a:spcPts val="3010"/>
                </a:lnSpc>
                <a:spcBef>
                  <a:spcPct val="0"/>
                </a:spcBef>
                <a:buFont typeface="Arial"/>
                <a:buChar char="•"/>
              </a:pPr>
              <a:r>
                <a:rPr lang="en-US" b="true" sz="2352">
                  <a:solidFill>
                    <a:srgbClr val="231F20"/>
                  </a:solidFill>
                  <a:latin typeface="Akzidenz-Grotesk Bold"/>
                  <a:ea typeface="Akzidenz-Grotesk Bold"/>
                  <a:cs typeface="Akzidenz-Grotesk Bold"/>
                  <a:sym typeface="Akzidenz-Grotesk Bold"/>
                </a:rPr>
                <a:t>Limited real-time transparency for customers and regulators.</a:t>
              </a:r>
            </a:p>
          </p:txBody>
        </p:sp>
        <p:grpSp>
          <p:nvGrpSpPr>
            <p:cNvPr name="Group 40" id="40"/>
            <p:cNvGrpSpPr/>
            <p:nvPr/>
          </p:nvGrpSpPr>
          <p:grpSpPr>
            <a:xfrm rot="0">
              <a:off x="0" y="471368"/>
              <a:ext cx="2032073" cy="1786344"/>
              <a:chOff x="0" y="0"/>
              <a:chExt cx="525100" cy="461603"/>
            </a:xfrm>
          </p:grpSpPr>
          <p:sp>
            <p:nvSpPr>
              <p:cNvPr name="Freeform 41" id="41"/>
              <p:cNvSpPr/>
              <p:nvPr/>
            </p:nvSpPr>
            <p:spPr>
              <a:xfrm flipH="false" flipV="false" rot="0">
                <a:off x="0" y="0"/>
                <a:ext cx="525100" cy="461603"/>
              </a:xfrm>
              <a:custGeom>
                <a:avLst/>
                <a:gdLst/>
                <a:ahLst/>
                <a:cxnLst/>
                <a:rect r="r" b="b" t="t" l="l"/>
                <a:pathLst>
                  <a:path h="461603" w="525100">
                    <a:moveTo>
                      <a:pt x="0" y="0"/>
                    </a:moveTo>
                    <a:lnTo>
                      <a:pt x="525100" y="0"/>
                    </a:lnTo>
                    <a:lnTo>
                      <a:pt x="525100" y="461603"/>
                    </a:lnTo>
                    <a:lnTo>
                      <a:pt x="0" y="461603"/>
                    </a:lnTo>
                    <a:close/>
                  </a:path>
                </a:pathLst>
              </a:custGeom>
              <a:solidFill>
                <a:srgbClr val="FFFFFF"/>
              </a:solidFill>
            </p:spPr>
          </p:sp>
          <p:sp>
            <p:nvSpPr>
              <p:cNvPr name="TextBox 42" id="42"/>
              <p:cNvSpPr txBox="true"/>
              <p:nvPr/>
            </p:nvSpPr>
            <p:spPr>
              <a:xfrm>
                <a:off x="0" y="-114300"/>
                <a:ext cx="525100" cy="575903"/>
              </a:xfrm>
              <a:prstGeom prst="rect">
                <a:avLst/>
              </a:prstGeom>
            </p:spPr>
            <p:txBody>
              <a:bodyPr anchor="ctr" rtlCol="false" tIns="50800" lIns="50800" bIns="50800" rIns="50800"/>
              <a:lstStyle/>
              <a:p>
                <a:pPr algn="ctr">
                  <a:lnSpc>
                    <a:spcPts val="8076"/>
                  </a:lnSpc>
                </a:pPr>
              </a:p>
            </p:txBody>
          </p:sp>
        </p:grpSp>
        <p:sp>
          <p:nvSpPr>
            <p:cNvPr name="Freeform 43" id="43"/>
            <p:cNvSpPr/>
            <p:nvPr/>
          </p:nvSpPr>
          <p:spPr>
            <a:xfrm flipH="false" flipV="false" rot="0">
              <a:off x="556722" y="728379"/>
              <a:ext cx="1272323" cy="1272323"/>
            </a:xfrm>
            <a:custGeom>
              <a:avLst/>
              <a:gdLst/>
              <a:ahLst/>
              <a:cxnLst/>
              <a:rect r="r" b="b" t="t" l="l"/>
              <a:pathLst>
                <a:path h="1272323" w="1272323">
                  <a:moveTo>
                    <a:pt x="0" y="0"/>
                  </a:moveTo>
                  <a:lnTo>
                    <a:pt x="1272324" y="0"/>
                  </a:lnTo>
                  <a:lnTo>
                    <a:pt x="1272324" y="1272323"/>
                  </a:lnTo>
                  <a:lnTo>
                    <a:pt x="0" y="12723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44" id="44"/>
          <p:cNvSpPr/>
          <p:nvPr/>
        </p:nvSpPr>
        <p:spPr>
          <a:xfrm flipH="false" flipV="false" rot="-10800000">
            <a:off x="4745448" y="5092644"/>
            <a:ext cx="4844483" cy="319148"/>
          </a:xfrm>
          <a:custGeom>
            <a:avLst/>
            <a:gdLst/>
            <a:ahLst/>
            <a:cxnLst/>
            <a:rect r="r" b="b" t="t" l="l"/>
            <a:pathLst>
              <a:path h="319148" w="4844483">
                <a:moveTo>
                  <a:pt x="0" y="0"/>
                </a:moveTo>
                <a:lnTo>
                  <a:pt x="4844483" y="0"/>
                </a:lnTo>
                <a:lnTo>
                  <a:pt x="4844483" y="319148"/>
                </a:lnTo>
                <a:lnTo>
                  <a:pt x="0" y="319148"/>
                </a:lnTo>
                <a:lnTo>
                  <a:pt x="0" y="0"/>
                </a:lnTo>
                <a:close/>
              </a:path>
            </a:pathLst>
          </a:custGeom>
          <a:blipFill>
            <a:blip r:embed="rId3">
              <a:alphaModFix amt="72000"/>
            </a:blip>
            <a:stretch>
              <a:fillRect l="0" t="-6478" r="0" b="-329930"/>
            </a:stretch>
          </a:blipFill>
        </p:spPr>
      </p:sp>
      <p:grpSp>
        <p:nvGrpSpPr>
          <p:cNvPr name="Group 45" id="45"/>
          <p:cNvGrpSpPr/>
          <p:nvPr/>
        </p:nvGrpSpPr>
        <p:grpSpPr>
          <a:xfrm rot="0">
            <a:off x="4615103" y="2440117"/>
            <a:ext cx="4974828" cy="3070636"/>
            <a:chOff x="0" y="0"/>
            <a:chExt cx="1376726" cy="849763"/>
          </a:xfrm>
        </p:grpSpPr>
        <p:sp>
          <p:nvSpPr>
            <p:cNvPr name="Freeform 46" id="46"/>
            <p:cNvSpPr/>
            <p:nvPr/>
          </p:nvSpPr>
          <p:spPr>
            <a:xfrm flipH="false" flipV="false" rot="0">
              <a:off x="0" y="0"/>
              <a:ext cx="1376726" cy="849763"/>
            </a:xfrm>
            <a:custGeom>
              <a:avLst/>
              <a:gdLst/>
              <a:ahLst/>
              <a:cxnLst/>
              <a:rect r="r" b="b" t="t" l="l"/>
              <a:pathLst>
                <a:path h="849763" w="1376726">
                  <a:moveTo>
                    <a:pt x="49799" y="0"/>
                  </a:moveTo>
                  <a:lnTo>
                    <a:pt x="1326927" y="0"/>
                  </a:lnTo>
                  <a:cubicBezTo>
                    <a:pt x="1354431" y="0"/>
                    <a:pt x="1376726" y="22296"/>
                    <a:pt x="1376726" y="49799"/>
                  </a:cubicBezTo>
                  <a:lnTo>
                    <a:pt x="1376726" y="799964"/>
                  </a:lnTo>
                  <a:cubicBezTo>
                    <a:pt x="1376726" y="827467"/>
                    <a:pt x="1354431" y="849763"/>
                    <a:pt x="1326927" y="849763"/>
                  </a:cubicBezTo>
                  <a:lnTo>
                    <a:pt x="49799" y="849763"/>
                  </a:lnTo>
                  <a:cubicBezTo>
                    <a:pt x="22296" y="849763"/>
                    <a:pt x="0" y="827467"/>
                    <a:pt x="0" y="799964"/>
                  </a:cubicBezTo>
                  <a:lnTo>
                    <a:pt x="0" y="49799"/>
                  </a:lnTo>
                  <a:cubicBezTo>
                    <a:pt x="0" y="22296"/>
                    <a:pt x="22296" y="0"/>
                    <a:pt x="49799" y="0"/>
                  </a:cubicBezTo>
                  <a:close/>
                </a:path>
              </a:pathLst>
            </a:custGeom>
            <a:solidFill>
              <a:srgbClr val="FFFFFF"/>
            </a:solidFill>
            <a:ln w="104775" cap="rnd">
              <a:solidFill>
                <a:srgbClr val="106861"/>
              </a:solidFill>
              <a:prstDash val="solid"/>
              <a:round/>
            </a:ln>
          </p:spPr>
        </p:sp>
        <p:sp>
          <p:nvSpPr>
            <p:cNvPr name="TextBox 47" id="47"/>
            <p:cNvSpPr txBox="true"/>
            <p:nvPr/>
          </p:nvSpPr>
          <p:spPr>
            <a:xfrm>
              <a:off x="0" y="-38100"/>
              <a:ext cx="1376726" cy="887863"/>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48" id="48"/>
          <p:cNvSpPr txBox="true"/>
          <p:nvPr/>
        </p:nvSpPr>
        <p:spPr>
          <a:xfrm rot="0">
            <a:off x="5036639" y="2604520"/>
            <a:ext cx="4693776" cy="2595910"/>
          </a:xfrm>
          <a:prstGeom prst="rect">
            <a:avLst/>
          </a:prstGeom>
        </p:spPr>
        <p:txBody>
          <a:bodyPr anchor="t" rtlCol="false" tIns="0" lIns="0" bIns="0" rIns="0">
            <a:spAutoFit/>
          </a:bodyPr>
          <a:lstStyle/>
          <a:p>
            <a:pPr algn="l">
              <a:lnSpc>
                <a:spcPts val="3393"/>
              </a:lnSpc>
              <a:spcBef>
                <a:spcPct val="0"/>
              </a:spcBef>
            </a:pPr>
            <a:r>
              <a:rPr lang="en-US" b="true" sz="2423">
                <a:solidFill>
                  <a:srgbClr val="000000"/>
                </a:solidFill>
                <a:latin typeface="Akzidenz-Grotesk Bold"/>
                <a:ea typeface="Akzidenz-Grotesk Bold"/>
                <a:cs typeface="Akzidenz-Grotesk Bold"/>
                <a:sym typeface="Akzidenz-Grotesk Bold"/>
              </a:rPr>
              <a:t>Traditional banking systems are centralized systems managed by banks, where all financial transactions are processed and verified internally.</a:t>
            </a:r>
          </a:p>
        </p:txBody>
      </p:sp>
      <p:grpSp>
        <p:nvGrpSpPr>
          <p:cNvPr name="Group 49" id="49"/>
          <p:cNvGrpSpPr/>
          <p:nvPr/>
        </p:nvGrpSpPr>
        <p:grpSpPr>
          <a:xfrm rot="0">
            <a:off x="3888159" y="2843147"/>
            <a:ext cx="1032849" cy="1465672"/>
            <a:chOff x="0" y="0"/>
            <a:chExt cx="325288" cy="461603"/>
          </a:xfrm>
        </p:grpSpPr>
        <p:sp>
          <p:nvSpPr>
            <p:cNvPr name="Freeform 50" id="50"/>
            <p:cNvSpPr/>
            <p:nvPr/>
          </p:nvSpPr>
          <p:spPr>
            <a:xfrm flipH="false" flipV="false" rot="0">
              <a:off x="0" y="0"/>
              <a:ext cx="325288" cy="461603"/>
            </a:xfrm>
            <a:custGeom>
              <a:avLst/>
              <a:gdLst/>
              <a:ahLst/>
              <a:cxnLst/>
              <a:rect r="r" b="b" t="t" l="l"/>
              <a:pathLst>
                <a:path h="461603" w="325288">
                  <a:moveTo>
                    <a:pt x="0" y="0"/>
                  </a:moveTo>
                  <a:lnTo>
                    <a:pt x="325288" y="0"/>
                  </a:lnTo>
                  <a:lnTo>
                    <a:pt x="325288" y="461603"/>
                  </a:lnTo>
                  <a:lnTo>
                    <a:pt x="0" y="461603"/>
                  </a:lnTo>
                  <a:close/>
                </a:path>
              </a:pathLst>
            </a:custGeom>
            <a:solidFill>
              <a:srgbClr val="FFFFFF"/>
            </a:solidFill>
          </p:spPr>
        </p:sp>
        <p:sp>
          <p:nvSpPr>
            <p:cNvPr name="TextBox 51" id="51"/>
            <p:cNvSpPr txBox="true"/>
            <p:nvPr/>
          </p:nvSpPr>
          <p:spPr>
            <a:xfrm>
              <a:off x="0" y="-114300"/>
              <a:ext cx="325288" cy="575903"/>
            </a:xfrm>
            <a:prstGeom prst="rect">
              <a:avLst/>
            </a:prstGeom>
          </p:spPr>
          <p:txBody>
            <a:bodyPr anchor="ctr" rtlCol="false" tIns="50800" lIns="50800" bIns="50800" rIns="50800"/>
            <a:lstStyle/>
            <a:p>
              <a:pPr algn="ctr">
                <a:lnSpc>
                  <a:spcPts val="8076"/>
                </a:lnSpc>
              </a:pPr>
            </a:p>
          </p:txBody>
        </p:sp>
      </p:grpSp>
      <p:sp>
        <p:nvSpPr>
          <p:cNvPr name="Freeform 52" id="52"/>
          <p:cNvSpPr/>
          <p:nvPr/>
        </p:nvSpPr>
        <p:spPr>
          <a:xfrm flipH="false" flipV="false" rot="0">
            <a:off x="3888159" y="3077399"/>
            <a:ext cx="1032849" cy="997169"/>
          </a:xfrm>
          <a:custGeom>
            <a:avLst/>
            <a:gdLst/>
            <a:ahLst/>
            <a:cxnLst/>
            <a:rect r="r" b="b" t="t" l="l"/>
            <a:pathLst>
              <a:path h="997169" w="1032849">
                <a:moveTo>
                  <a:pt x="0" y="0"/>
                </a:moveTo>
                <a:lnTo>
                  <a:pt x="1032849" y="0"/>
                </a:lnTo>
                <a:lnTo>
                  <a:pt x="1032849" y="997169"/>
                </a:lnTo>
                <a:lnTo>
                  <a:pt x="0" y="9971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3" id="53"/>
          <p:cNvGrpSpPr/>
          <p:nvPr/>
        </p:nvGrpSpPr>
        <p:grpSpPr>
          <a:xfrm rot="0">
            <a:off x="9730415" y="2793720"/>
            <a:ext cx="892366" cy="1465672"/>
            <a:chOff x="0" y="0"/>
            <a:chExt cx="281044" cy="461603"/>
          </a:xfrm>
        </p:grpSpPr>
        <p:sp>
          <p:nvSpPr>
            <p:cNvPr name="Freeform 54" id="54"/>
            <p:cNvSpPr/>
            <p:nvPr/>
          </p:nvSpPr>
          <p:spPr>
            <a:xfrm flipH="false" flipV="false" rot="0">
              <a:off x="0" y="0"/>
              <a:ext cx="281044" cy="461603"/>
            </a:xfrm>
            <a:custGeom>
              <a:avLst/>
              <a:gdLst/>
              <a:ahLst/>
              <a:cxnLst/>
              <a:rect r="r" b="b" t="t" l="l"/>
              <a:pathLst>
                <a:path h="461603" w="281044">
                  <a:moveTo>
                    <a:pt x="0" y="0"/>
                  </a:moveTo>
                  <a:lnTo>
                    <a:pt x="281044" y="0"/>
                  </a:lnTo>
                  <a:lnTo>
                    <a:pt x="281044" y="461603"/>
                  </a:lnTo>
                  <a:lnTo>
                    <a:pt x="0" y="461603"/>
                  </a:lnTo>
                  <a:close/>
                </a:path>
              </a:pathLst>
            </a:custGeom>
            <a:solidFill>
              <a:srgbClr val="FFFFFF"/>
            </a:solidFill>
          </p:spPr>
        </p:sp>
        <p:sp>
          <p:nvSpPr>
            <p:cNvPr name="TextBox 55" id="55"/>
            <p:cNvSpPr txBox="true"/>
            <p:nvPr/>
          </p:nvSpPr>
          <p:spPr>
            <a:xfrm>
              <a:off x="0" y="-114300"/>
              <a:ext cx="281044" cy="575903"/>
            </a:xfrm>
            <a:prstGeom prst="rect">
              <a:avLst/>
            </a:prstGeom>
          </p:spPr>
          <p:txBody>
            <a:bodyPr anchor="ctr" rtlCol="false" tIns="50800" lIns="50800" bIns="50800" rIns="50800"/>
            <a:lstStyle/>
            <a:p>
              <a:pPr algn="ctr">
                <a:lnSpc>
                  <a:spcPts val="8076"/>
                </a:lnSpc>
              </a:pPr>
            </a:p>
          </p:txBody>
        </p:sp>
      </p:grpSp>
      <p:sp>
        <p:nvSpPr>
          <p:cNvPr name="Freeform 56" id="56"/>
          <p:cNvSpPr/>
          <p:nvPr/>
        </p:nvSpPr>
        <p:spPr>
          <a:xfrm flipH="false" flipV="false" rot="0">
            <a:off x="9684345" y="3077399"/>
            <a:ext cx="902193" cy="898036"/>
          </a:xfrm>
          <a:custGeom>
            <a:avLst/>
            <a:gdLst/>
            <a:ahLst/>
            <a:cxnLst/>
            <a:rect r="r" b="b" t="t" l="l"/>
            <a:pathLst>
              <a:path h="898036" w="902193">
                <a:moveTo>
                  <a:pt x="0" y="0"/>
                </a:moveTo>
                <a:lnTo>
                  <a:pt x="902193" y="0"/>
                </a:lnTo>
                <a:lnTo>
                  <a:pt x="902193" y="898036"/>
                </a:lnTo>
                <a:lnTo>
                  <a:pt x="0" y="8980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57" id="57"/>
          <p:cNvSpPr txBox="true"/>
          <p:nvPr/>
        </p:nvSpPr>
        <p:spPr>
          <a:xfrm rot="0">
            <a:off x="4102120" y="813301"/>
            <a:ext cx="13371141" cy="1235710"/>
          </a:xfrm>
          <a:prstGeom prst="rect">
            <a:avLst/>
          </a:prstGeom>
        </p:spPr>
        <p:txBody>
          <a:bodyPr anchor="t" rtlCol="false" tIns="0" lIns="0" bIns="0" rIns="0">
            <a:spAutoFit/>
          </a:bodyPr>
          <a:lstStyle/>
          <a:p>
            <a:pPr algn="ctr">
              <a:lnSpc>
                <a:spcPts val="8959"/>
              </a:lnSpc>
              <a:spcBef>
                <a:spcPct val="0"/>
              </a:spcBef>
            </a:pPr>
            <a:r>
              <a:rPr lang="en-US" b="true" sz="6399" spc="-492">
                <a:solidFill>
                  <a:srgbClr val="000000"/>
                </a:solidFill>
                <a:latin typeface="Akzidenz-Grotesk Bold"/>
                <a:ea typeface="Akzidenz-Grotesk Bold"/>
                <a:cs typeface="Akzidenz-Grotesk Bold"/>
                <a:sym typeface="Akzidenz-Grotesk Bold"/>
              </a:rPr>
              <a:t>Traditional System Banking in algeria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89528" y="5200430"/>
            <a:ext cx="1179056" cy="5251494"/>
            <a:chOff x="0" y="0"/>
            <a:chExt cx="138247" cy="615750"/>
          </a:xfrm>
        </p:grpSpPr>
        <p:sp>
          <p:nvSpPr>
            <p:cNvPr name="Freeform 4" id="4"/>
            <p:cNvSpPr/>
            <p:nvPr/>
          </p:nvSpPr>
          <p:spPr>
            <a:xfrm flipH="false" flipV="false" rot="0">
              <a:off x="0" y="0"/>
              <a:ext cx="138247" cy="615750"/>
            </a:xfrm>
            <a:custGeom>
              <a:avLst/>
              <a:gdLst/>
              <a:ahLst/>
              <a:cxnLst/>
              <a:rect r="r" b="b" t="t" l="l"/>
              <a:pathLst>
                <a:path h="615750" w="138247">
                  <a:moveTo>
                    <a:pt x="0" y="0"/>
                  </a:moveTo>
                  <a:lnTo>
                    <a:pt x="138247" y="0"/>
                  </a:lnTo>
                  <a:lnTo>
                    <a:pt x="138247" y="615750"/>
                  </a:lnTo>
                  <a:lnTo>
                    <a:pt x="0" y="615750"/>
                  </a:lnTo>
                  <a:close/>
                </a:path>
              </a:pathLst>
            </a:custGeom>
            <a:gradFill rotWithShape="true">
              <a:gsLst>
                <a:gs pos="0">
                  <a:srgbClr val="123D33">
                    <a:alpha val="100000"/>
                  </a:srgbClr>
                </a:gs>
                <a:gs pos="50000">
                  <a:srgbClr val="106861">
                    <a:alpha val="100000"/>
                  </a:srgbClr>
                </a:gs>
                <a:gs pos="100000">
                  <a:srgbClr val="CCDBDB">
                    <a:alpha val="100000"/>
                  </a:srgbClr>
                </a:gs>
              </a:gsLst>
              <a:lin ang="5400000"/>
            </a:gradFill>
          </p:spPr>
        </p:sp>
        <p:sp>
          <p:nvSpPr>
            <p:cNvPr name="TextBox 5" id="5"/>
            <p:cNvSpPr txBox="true"/>
            <p:nvPr/>
          </p:nvSpPr>
          <p:spPr>
            <a:xfrm>
              <a:off x="0" y="-9525"/>
              <a:ext cx="138247" cy="625275"/>
            </a:xfrm>
            <a:prstGeom prst="rect">
              <a:avLst/>
            </a:prstGeom>
          </p:spPr>
          <p:txBody>
            <a:bodyPr anchor="ctr" rtlCol="false" tIns="50800" lIns="50800" bIns="50800" rIns="50800"/>
            <a:lstStyle/>
            <a:p>
              <a:pPr algn="ctr">
                <a:lnSpc>
                  <a:spcPts val="1300"/>
                </a:lnSpc>
              </a:pPr>
            </a:p>
          </p:txBody>
        </p:sp>
      </p:grpSp>
      <p:sp>
        <p:nvSpPr>
          <p:cNvPr name="AutoShape 6" id="6"/>
          <p:cNvSpPr/>
          <p:nvPr/>
        </p:nvSpPr>
        <p:spPr>
          <a:xfrm>
            <a:off x="850101" y="3748503"/>
            <a:ext cx="0" cy="6538497"/>
          </a:xfrm>
          <a:prstGeom prst="line">
            <a:avLst/>
          </a:prstGeom>
          <a:ln cap="rnd" w="28575">
            <a:solidFill>
              <a:srgbClr val="232323">
                <a:alpha val="40000"/>
              </a:srgbClr>
            </a:solidFill>
            <a:prstDash val="solid"/>
            <a:headEnd type="none" len="sm" w="sm"/>
            <a:tailEnd type="none" len="sm" w="sm"/>
          </a:ln>
        </p:spPr>
      </p:sp>
      <p:sp>
        <p:nvSpPr>
          <p:cNvPr name="AutoShape 7" id="7"/>
          <p:cNvSpPr/>
          <p:nvPr/>
        </p:nvSpPr>
        <p:spPr>
          <a:xfrm flipH="true" flipV="true">
            <a:off x="-2709691" y="4259392"/>
            <a:ext cx="4164402" cy="0"/>
          </a:xfrm>
          <a:prstGeom prst="line">
            <a:avLst/>
          </a:prstGeom>
          <a:ln cap="rnd" w="28575">
            <a:solidFill>
              <a:srgbClr val="232323">
                <a:alpha val="40000"/>
              </a:srgbClr>
            </a:solidFill>
            <a:prstDash val="solid"/>
            <a:headEnd type="none" len="sm" w="sm"/>
            <a:tailEnd type="none" len="sm" w="sm"/>
          </a:ln>
        </p:spPr>
      </p:sp>
      <p:grpSp>
        <p:nvGrpSpPr>
          <p:cNvPr name="Group 8" id="8"/>
          <p:cNvGrpSpPr/>
          <p:nvPr/>
        </p:nvGrpSpPr>
        <p:grpSpPr>
          <a:xfrm rot="0">
            <a:off x="2066850" y="2362244"/>
            <a:ext cx="4145158" cy="6941778"/>
            <a:chOff x="0" y="0"/>
            <a:chExt cx="5526878" cy="9255704"/>
          </a:xfrm>
        </p:grpSpPr>
        <p:grpSp>
          <p:nvGrpSpPr>
            <p:cNvPr name="Group 9" id="9"/>
            <p:cNvGrpSpPr/>
            <p:nvPr/>
          </p:nvGrpSpPr>
          <p:grpSpPr>
            <a:xfrm rot="0">
              <a:off x="0" y="495300"/>
              <a:ext cx="5526878" cy="8514459"/>
              <a:chOff x="0" y="0"/>
              <a:chExt cx="1949978" cy="3004048"/>
            </a:xfrm>
          </p:grpSpPr>
          <p:sp>
            <p:nvSpPr>
              <p:cNvPr name="Freeform 10" id="10"/>
              <p:cNvSpPr/>
              <p:nvPr/>
            </p:nvSpPr>
            <p:spPr>
              <a:xfrm flipH="false" flipV="false" rot="0">
                <a:off x="0" y="0"/>
                <a:ext cx="1949978" cy="3004048"/>
              </a:xfrm>
              <a:custGeom>
                <a:avLst/>
                <a:gdLst/>
                <a:ahLst/>
                <a:cxnLst/>
                <a:rect r="r" b="b" t="t" l="l"/>
                <a:pathLst>
                  <a:path h="3004048" w="1949978">
                    <a:moveTo>
                      <a:pt x="57899" y="0"/>
                    </a:moveTo>
                    <a:lnTo>
                      <a:pt x="1892079" y="0"/>
                    </a:lnTo>
                    <a:cubicBezTo>
                      <a:pt x="1907435" y="0"/>
                      <a:pt x="1922161" y="6100"/>
                      <a:pt x="1933020" y="16958"/>
                    </a:cubicBezTo>
                    <a:cubicBezTo>
                      <a:pt x="1943878" y="27816"/>
                      <a:pt x="1949978" y="42543"/>
                      <a:pt x="1949978" y="57899"/>
                    </a:cubicBezTo>
                    <a:lnTo>
                      <a:pt x="1949978" y="2946149"/>
                    </a:lnTo>
                    <a:cubicBezTo>
                      <a:pt x="1949978" y="2961505"/>
                      <a:pt x="1943878" y="2976232"/>
                      <a:pt x="1933020" y="2987090"/>
                    </a:cubicBezTo>
                    <a:cubicBezTo>
                      <a:pt x="1922161" y="2997948"/>
                      <a:pt x="1907435" y="3004048"/>
                      <a:pt x="1892079" y="3004048"/>
                    </a:cubicBezTo>
                    <a:lnTo>
                      <a:pt x="57899" y="3004048"/>
                    </a:lnTo>
                    <a:cubicBezTo>
                      <a:pt x="42543" y="3004048"/>
                      <a:pt x="27816" y="2997948"/>
                      <a:pt x="16958" y="2987090"/>
                    </a:cubicBezTo>
                    <a:cubicBezTo>
                      <a:pt x="6100" y="2976232"/>
                      <a:pt x="0" y="2961505"/>
                      <a:pt x="0" y="2946149"/>
                    </a:cubicBezTo>
                    <a:lnTo>
                      <a:pt x="0" y="57899"/>
                    </a:lnTo>
                    <a:cubicBezTo>
                      <a:pt x="0" y="42543"/>
                      <a:pt x="6100" y="27816"/>
                      <a:pt x="16958" y="16958"/>
                    </a:cubicBezTo>
                    <a:cubicBezTo>
                      <a:pt x="27816" y="6100"/>
                      <a:pt x="42543" y="0"/>
                      <a:pt x="57899" y="0"/>
                    </a:cubicBezTo>
                    <a:close/>
                  </a:path>
                </a:pathLst>
              </a:custGeom>
              <a:solidFill>
                <a:srgbClr val="FFFFFF"/>
              </a:solidFill>
              <a:ln w="123825" cap="rnd">
                <a:solidFill>
                  <a:srgbClr val="035D61"/>
                </a:solidFill>
                <a:prstDash val="solid"/>
                <a:round/>
              </a:ln>
            </p:spPr>
          </p:sp>
          <p:sp>
            <p:nvSpPr>
              <p:cNvPr name="TextBox 11" id="11"/>
              <p:cNvSpPr txBox="true"/>
              <p:nvPr/>
            </p:nvSpPr>
            <p:spPr>
              <a:xfrm>
                <a:off x="0" y="-38100"/>
                <a:ext cx="1949978" cy="3042148"/>
              </a:xfrm>
              <a:prstGeom prst="rect">
                <a:avLst/>
              </a:prstGeom>
            </p:spPr>
            <p:txBody>
              <a:bodyPr anchor="ctr" rtlCol="false" tIns="50983" lIns="50983" bIns="50983" rIns="50983"/>
              <a:lstStyle/>
              <a:p>
                <a:pPr algn="ctr" marL="0" indent="0" lvl="0">
                  <a:lnSpc>
                    <a:spcPts val="2756"/>
                  </a:lnSpc>
                  <a:spcBef>
                    <a:spcPct val="0"/>
                  </a:spcBef>
                </a:pPr>
              </a:p>
            </p:txBody>
          </p:sp>
        </p:grpSp>
        <p:sp>
          <p:nvSpPr>
            <p:cNvPr name="TextBox 12" id="12"/>
            <p:cNvSpPr txBox="true"/>
            <p:nvPr/>
          </p:nvSpPr>
          <p:spPr>
            <a:xfrm rot="0">
              <a:off x="153158" y="1441232"/>
              <a:ext cx="5220562" cy="7814472"/>
            </a:xfrm>
            <a:prstGeom prst="rect">
              <a:avLst/>
            </a:prstGeom>
          </p:spPr>
          <p:txBody>
            <a:bodyPr anchor="t" rtlCol="false" tIns="0" lIns="0" bIns="0" rIns="0">
              <a:spAutoFit/>
            </a:bodyPr>
            <a:lstStyle/>
            <a:p>
              <a:pPr algn="l" marL="465517" indent="-232758" lvl="1">
                <a:lnSpc>
                  <a:spcPts val="3126"/>
                </a:lnSpc>
                <a:buFont typeface="Arial"/>
                <a:buChar char="•"/>
              </a:pPr>
              <a:r>
                <a:rPr lang="en-US" b="true" sz="2156">
                  <a:solidFill>
                    <a:srgbClr val="343432"/>
                  </a:solidFill>
                  <a:latin typeface="Akzidenz-Grotesk Bold"/>
                  <a:ea typeface="Akzidenz-Grotesk Bold"/>
                  <a:cs typeface="Akzidenz-Grotesk Bold"/>
                  <a:sym typeface="Akzidenz-Grotesk Bold"/>
                </a:rPr>
                <a:t>This study compares traditional banking with a Blockchain-based model.</a:t>
              </a:r>
            </a:p>
            <a:p>
              <a:pPr algn="l" marL="465517" indent="-232758" lvl="1">
                <a:lnSpc>
                  <a:spcPts val="3126"/>
                </a:lnSpc>
                <a:buFont typeface="Arial"/>
                <a:buChar char="•"/>
              </a:pPr>
              <a:r>
                <a:rPr lang="en-US" b="true" sz="2156">
                  <a:solidFill>
                    <a:srgbClr val="343432"/>
                  </a:solidFill>
                  <a:latin typeface="Akzidenz-Grotesk Bold"/>
                  <a:ea typeface="Akzidenz-Grotesk Bold"/>
                  <a:cs typeface="Akzidenz-Grotesk Bold"/>
                  <a:sym typeface="Akzidenz-Grotesk Bold"/>
                </a:rPr>
                <a:t>A simulation program was developed to reflect both centralized and decentralized systems.</a:t>
              </a:r>
            </a:p>
            <a:p>
              <a:pPr algn="l" marL="465517" indent="-232758" lvl="1">
                <a:lnSpc>
                  <a:spcPts val="3126"/>
                </a:lnSpc>
                <a:buFont typeface="Arial"/>
                <a:buChar char="•"/>
              </a:pPr>
              <a:r>
                <a:rPr lang="en-US" b="true" sz="2156">
                  <a:solidFill>
                    <a:srgbClr val="343432"/>
                  </a:solidFill>
                  <a:latin typeface="Akzidenz-Grotesk Bold"/>
                  <a:ea typeface="Akzidenz-Grotesk Bold"/>
                  <a:cs typeface="Akzidenz-Grotesk Bold"/>
                  <a:sym typeface="Akzidenz-Grotesk Bold"/>
                </a:rPr>
                <a:t>The focus is on transparency, centralization, cost, and security in the Algerian banking context, specifically Al Salam Bank</a:t>
              </a:r>
              <a:r>
                <a:rPr lang="en-US" sz="2156">
                  <a:solidFill>
                    <a:srgbClr val="343432"/>
                  </a:solidFill>
                  <a:latin typeface="Akzidenz-Grotesk"/>
                  <a:ea typeface="Akzidenz-Grotesk"/>
                  <a:cs typeface="Akzidenz-Grotesk"/>
                  <a:sym typeface="Akzidenz-Grotesk"/>
                </a:rPr>
                <a:t>.</a:t>
              </a:r>
            </a:p>
            <a:p>
              <a:pPr algn="l" marL="0" indent="0" lvl="0">
                <a:lnSpc>
                  <a:spcPts val="3126"/>
                </a:lnSpc>
              </a:pPr>
            </a:p>
          </p:txBody>
        </p:sp>
        <p:grpSp>
          <p:nvGrpSpPr>
            <p:cNvPr name="Group 13" id="13"/>
            <p:cNvGrpSpPr/>
            <p:nvPr/>
          </p:nvGrpSpPr>
          <p:grpSpPr>
            <a:xfrm rot="0">
              <a:off x="859078" y="0"/>
              <a:ext cx="4006956" cy="1140921"/>
              <a:chOff x="0" y="0"/>
              <a:chExt cx="946471" cy="269494"/>
            </a:xfrm>
          </p:grpSpPr>
          <p:sp>
            <p:nvSpPr>
              <p:cNvPr name="Freeform 14" id="14"/>
              <p:cNvSpPr/>
              <p:nvPr/>
            </p:nvSpPr>
            <p:spPr>
              <a:xfrm flipH="false" flipV="false" rot="0">
                <a:off x="0" y="0"/>
                <a:ext cx="946471" cy="269494"/>
              </a:xfrm>
              <a:custGeom>
                <a:avLst/>
                <a:gdLst/>
                <a:ahLst/>
                <a:cxnLst/>
                <a:rect r="r" b="b" t="t" l="l"/>
                <a:pathLst>
                  <a:path h="269494" w="946471">
                    <a:moveTo>
                      <a:pt x="0" y="0"/>
                    </a:moveTo>
                    <a:lnTo>
                      <a:pt x="946471" y="0"/>
                    </a:lnTo>
                    <a:lnTo>
                      <a:pt x="946471" y="269494"/>
                    </a:lnTo>
                    <a:lnTo>
                      <a:pt x="0" y="269494"/>
                    </a:lnTo>
                    <a:close/>
                  </a:path>
                </a:pathLst>
              </a:custGeom>
              <a:solidFill>
                <a:srgbClr val="FFFFFF"/>
              </a:solidFill>
            </p:spPr>
          </p:sp>
          <p:sp>
            <p:nvSpPr>
              <p:cNvPr name="TextBox 15" id="15"/>
              <p:cNvSpPr txBox="true"/>
              <p:nvPr/>
            </p:nvSpPr>
            <p:spPr>
              <a:xfrm>
                <a:off x="0" y="-114300"/>
                <a:ext cx="946471" cy="383794"/>
              </a:xfrm>
              <a:prstGeom prst="rect">
                <a:avLst/>
              </a:prstGeom>
            </p:spPr>
            <p:txBody>
              <a:bodyPr anchor="ctr" rtlCol="false" tIns="50800" lIns="50800" bIns="50800" rIns="50800"/>
              <a:lstStyle/>
              <a:p>
                <a:pPr algn="ctr">
                  <a:lnSpc>
                    <a:spcPts val="8076"/>
                  </a:lnSpc>
                </a:pPr>
              </a:p>
            </p:txBody>
          </p:sp>
        </p:grpSp>
        <p:sp>
          <p:nvSpPr>
            <p:cNvPr name="TextBox 16" id="16"/>
            <p:cNvSpPr txBox="true"/>
            <p:nvPr/>
          </p:nvSpPr>
          <p:spPr>
            <a:xfrm rot="0">
              <a:off x="1039501" y="265786"/>
              <a:ext cx="3447877" cy="685126"/>
            </a:xfrm>
            <a:prstGeom prst="rect">
              <a:avLst/>
            </a:prstGeom>
          </p:spPr>
          <p:txBody>
            <a:bodyPr anchor="t" rtlCol="false" tIns="0" lIns="0" bIns="0" rIns="0">
              <a:spAutoFit/>
            </a:bodyPr>
            <a:lstStyle/>
            <a:p>
              <a:pPr algn="ctr" marL="0" indent="0" lvl="0">
                <a:lnSpc>
                  <a:spcPts val="4263"/>
                </a:lnSpc>
                <a:spcBef>
                  <a:spcPct val="0"/>
                </a:spcBef>
              </a:pPr>
              <a:r>
                <a:rPr lang="en-US" b="true" sz="3331">
                  <a:solidFill>
                    <a:srgbClr val="00454A"/>
                  </a:solidFill>
                  <a:latin typeface="Montserrat Bold"/>
                  <a:ea typeface="Montserrat Bold"/>
                  <a:cs typeface="Montserrat Bold"/>
                  <a:sym typeface="Montserrat Bold"/>
                </a:rPr>
                <a:t>Overview</a:t>
              </a:r>
            </a:p>
          </p:txBody>
        </p:sp>
      </p:grpSp>
      <p:sp>
        <p:nvSpPr>
          <p:cNvPr name="TextBox 17" id="17"/>
          <p:cNvSpPr txBox="true"/>
          <p:nvPr/>
        </p:nvSpPr>
        <p:spPr>
          <a:xfrm rot="0">
            <a:off x="2458430" y="791249"/>
            <a:ext cx="13371141" cy="1570994"/>
          </a:xfrm>
          <a:prstGeom prst="rect">
            <a:avLst/>
          </a:prstGeom>
        </p:spPr>
        <p:txBody>
          <a:bodyPr anchor="t" rtlCol="false" tIns="0" lIns="0" bIns="0" rIns="0">
            <a:spAutoFit/>
          </a:bodyPr>
          <a:lstStyle/>
          <a:p>
            <a:pPr algn="ctr">
              <a:lnSpc>
                <a:spcPts val="11479"/>
              </a:lnSpc>
              <a:spcBef>
                <a:spcPct val="0"/>
              </a:spcBef>
            </a:pPr>
            <a:r>
              <a:rPr lang="en-US" b="true" sz="8199" spc="-631">
                <a:solidFill>
                  <a:srgbClr val="000000"/>
                </a:solidFill>
                <a:latin typeface="Akzidenz-Grotesk Bold"/>
                <a:ea typeface="Akzidenz-Grotesk Bold"/>
                <a:cs typeface="Akzidenz-Grotesk Bold"/>
                <a:sym typeface="Akzidenz-Grotesk Bold"/>
              </a:rPr>
              <a:t>Methodology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89528" y="5200430"/>
            <a:ext cx="1179056" cy="5251494"/>
            <a:chOff x="0" y="0"/>
            <a:chExt cx="138247" cy="615750"/>
          </a:xfrm>
        </p:grpSpPr>
        <p:sp>
          <p:nvSpPr>
            <p:cNvPr name="Freeform 4" id="4"/>
            <p:cNvSpPr/>
            <p:nvPr/>
          </p:nvSpPr>
          <p:spPr>
            <a:xfrm flipH="false" flipV="false" rot="0">
              <a:off x="0" y="0"/>
              <a:ext cx="138247" cy="615750"/>
            </a:xfrm>
            <a:custGeom>
              <a:avLst/>
              <a:gdLst/>
              <a:ahLst/>
              <a:cxnLst/>
              <a:rect r="r" b="b" t="t" l="l"/>
              <a:pathLst>
                <a:path h="615750" w="138247">
                  <a:moveTo>
                    <a:pt x="0" y="0"/>
                  </a:moveTo>
                  <a:lnTo>
                    <a:pt x="138247" y="0"/>
                  </a:lnTo>
                  <a:lnTo>
                    <a:pt x="138247" y="615750"/>
                  </a:lnTo>
                  <a:lnTo>
                    <a:pt x="0" y="615750"/>
                  </a:lnTo>
                  <a:close/>
                </a:path>
              </a:pathLst>
            </a:custGeom>
            <a:gradFill rotWithShape="true">
              <a:gsLst>
                <a:gs pos="0">
                  <a:srgbClr val="123D33">
                    <a:alpha val="100000"/>
                  </a:srgbClr>
                </a:gs>
                <a:gs pos="50000">
                  <a:srgbClr val="106861">
                    <a:alpha val="100000"/>
                  </a:srgbClr>
                </a:gs>
                <a:gs pos="100000">
                  <a:srgbClr val="CCDBDB">
                    <a:alpha val="100000"/>
                  </a:srgbClr>
                </a:gs>
              </a:gsLst>
              <a:lin ang="5400000"/>
            </a:gradFill>
          </p:spPr>
        </p:sp>
        <p:sp>
          <p:nvSpPr>
            <p:cNvPr name="TextBox 5" id="5"/>
            <p:cNvSpPr txBox="true"/>
            <p:nvPr/>
          </p:nvSpPr>
          <p:spPr>
            <a:xfrm>
              <a:off x="0" y="-9525"/>
              <a:ext cx="138247" cy="625275"/>
            </a:xfrm>
            <a:prstGeom prst="rect">
              <a:avLst/>
            </a:prstGeom>
          </p:spPr>
          <p:txBody>
            <a:bodyPr anchor="ctr" rtlCol="false" tIns="50800" lIns="50800" bIns="50800" rIns="50800"/>
            <a:lstStyle/>
            <a:p>
              <a:pPr algn="ctr">
                <a:lnSpc>
                  <a:spcPts val="1300"/>
                </a:lnSpc>
              </a:pPr>
            </a:p>
          </p:txBody>
        </p:sp>
      </p:grpSp>
      <p:sp>
        <p:nvSpPr>
          <p:cNvPr name="AutoShape 6" id="6"/>
          <p:cNvSpPr/>
          <p:nvPr/>
        </p:nvSpPr>
        <p:spPr>
          <a:xfrm>
            <a:off x="850101" y="3748503"/>
            <a:ext cx="0" cy="6538497"/>
          </a:xfrm>
          <a:prstGeom prst="line">
            <a:avLst/>
          </a:prstGeom>
          <a:ln cap="rnd" w="28575">
            <a:solidFill>
              <a:srgbClr val="232323">
                <a:alpha val="40000"/>
              </a:srgbClr>
            </a:solidFill>
            <a:prstDash val="solid"/>
            <a:headEnd type="none" len="sm" w="sm"/>
            <a:tailEnd type="none" len="sm" w="sm"/>
          </a:ln>
        </p:spPr>
      </p:sp>
      <p:sp>
        <p:nvSpPr>
          <p:cNvPr name="AutoShape 7" id="7"/>
          <p:cNvSpPr/>
          <p:nvPr/>
        </p:nvSpPr>
        <p:spPr>
          <a:xfrm flipH="true" flipV="true">
            <a:off x="-2709691" y="4259392"/>
            <a:ext cx="4164402" cy="0"/>
          </a:xfrm>
          <a:prstGeom prst="line">
            <a:avLst/>
          </a:prstGeom>
          <a:ln cap="rnd" w="28575">
            <a:solidFill>
              <a:srgbClr val="232323">
                <a:alpha val="40000"/>
              </a:srgbClr>
            </a:solidFill>
            <a:prstDash val="solid"/>
            <a:headEnd type="none" len="sm" w="sm"/>
            <a:tailEnd type="none" len="sm" w="sm"/>
          </a:ln>
        </p:spPr>
      </p:sp>
      <p:grpSp>
        <p:nvGrpSpPr>
          <p:cNvPr name="Group 8" id="8"/>
          <p:cNvGrpSpPr/>
          <p:nvPr/>
        </p:nvGrpSpPr>
        <p:grpSpPr>
          <a:xfrm rot="0">
            <a:off x="2066850" y="2362244"/>
            <a:ext cx="4145158" cy="6941778"/>
            <a:chOff x="0" y="0"/>
            <a:chExt cx="5526878" cy="9255704"/>
          </a:xfrm>
        </p:grpSpPr>
        <p:grpSp>
          <p:nvGrpSpPr>
            <p:cNvPr name="Group 9" id="9"/>
            <p:cNvGrpSpPr/>
            <p:nvPr/>
          </p:nvGrpSpPr>
          <p:grpSpPr>
            <a:xfrm rot="0">
              <a:off x="0" y="495300"/>
              <a:ext cx="5526878" cy="8514459"/>
              <a:chOff x="0" y="0"/>
              <a:chExt cx="1949978" cy="3004048"/>
            </a:xfrm>
          </p:grpSpPr>
          <p:sp>
            <p:nvSpPr>
              <p:cNvPr name="Freeform 10" id="10"/>
              <p:cNvSpPr/>
              <p:nvPr/>
            </p:nvSpPr>
            <p:spPr>
              <a:xfrm flipH="false" flipV="false" rot="0">
                <a:off x="0" y="0"/>
                <a:ext cx="1949978" cy="3004048"/>
              </a:xfrm>
              <a:custGeom>
                <a:avLst/>
                <a:gdLst/>
                <a:ahLst/>
                <a:cxnLst/>
                <a:rect r="r" b="b" t="t" l="l"/>
                <a:pathLst>
                  <a:path h="3004048" w="1949978">
                    <a:moveTo>
                      <a:pt x="57899" y="0"/>
                    </a:moveTo>
                    <a:lnTo>
                      <a:pt x="1892079" y="0"/>
                    </a:lnTo>
                    <a:cubicBezTo>
                      <a:pt x="1907435" y="0"/>
                      <a:pt x="1922161" y="6100"/>
                      <a:pt x="1933020" y="16958"/>
                    </a:cubicBezTo>
                    <a:cubicBezTo>
                      <a:pt x="1943878" y="27816"/>
                      <a:pt x="1949978" y="42543"/>
                      <a:pt x="1949978" y="57899"/>
                    </a:cubicBezTo>
                    <a:lnTo>
                      <a:pt x="1949978" y="2946149"/>
                    </a:lnTo>
                    <a:cubicBezTo>
                      <a:pt x="1949978" y="2961505"/>
                      <a:pt x="1943878" y="2976232"/>
                      <a:pt x="1933020" y="2987090"/>
                    </a:cubicBezTo>
                    <a:cubicBezTo>
                      <a:pt x="1922161" y="2997948"/>
                      <a:pt x="1907435" y="3004048"/>
                      <a:pt x="1892079" y="3004048"/>
                    </a:cubicBezTo>
                    <a:lnTo>
                      <a:pt x="57899" y="3004048"/>
                    </a:lnTo>
                    <a:cubicBezTo>
                      <a:pt x="42543" y="3004048"/>
                      <a:pt x="27816" y="2997948"/>
                      <a:pt x="16958" y="2987090"/>
                    </a:cubicBezTo>
                    <a:cubicBezTo>
                      <a:pt x="6100" y="2976232"/>
                      <a:pt x="0" y="2961505"/>
                      <a:pt x="0" y="2946149"/>
                    </a:cubicBezTo>
                    <a:lnTo>
                      <a:pt x="0" y="57899"/>
                    </a:lnTo>
                    <a:cubicBezTo>
                      <a:pt x="0" y="42543"/>
                      <a:pt x="6100" y="27816"/>
                      <a:pt x="16958" y="16958"/>
                    </a:cubicBezTo>
                    <a:cubicBezTo>
                      <a:pt x="27816" y="6100"/>
                      <a:pt x="42543" y="0"/>
                      <a:pt x="57899" y="0"/>
                    </a:cubicBezTo>
                    <a:close/>
                  </a:path>
                </a:pathLst>
              </a:custGeom>
              <a:solidFill>
                <a:srgbClr val="FFFFFF"/>
              </a:solidFill>
              <a:ln w="123825" cap="rnd">
                <a:solidFill>
                  <a:srgbClr val="035D61"/>
                </a:solidFill>
                <a:prstDash val="solid"/>
                <a:round/>
              </a:ln>
            </p:spPr>
          </p:sp>
          <p:sp>
            <p:nvSpPr>
              <p:cNvPr name="TextBox 11" id="11"/>
              <p:cNvSpPr txBox="true"/>
              <p:nvPr/>
            </p:nvSpPr>
            <p:spPr>
              <a:xfrm>
                <a:off x="0" y="-38100"/>
                <a:ext cx="1949978" cy="3042148"/>
              </a:xfrm>
              <a:prstGeom prst="rect">
                <a:avLst/>
              </a:prstGeom>
            </p:spPr>
            <p:txBody>
              <a:bodyPr anchor="ctr" rtlCol="false" tIns="50983" lIns="50983" bIns="50983" rIns="50983"/>
              <a:lstStyle/>
              <a:p>
                <a:pPr algn="ctr" marL="0" indent="0" lvl="0">
                  <a:lnSpc>
                    <a:spcPts val="2756"/>
                  </a:lnSpc>
                  <a:spcBef>
                    <a:spcPct val="0"/>
                  </a:spcBef>
                </a:pPr>
              </a:p>
            </p:txBody>
          </p:sp>
        </p:grpSp>
        <p:sp>
          <p:nvSpPr>
            <p:cNvPr name="TextBox 12" id="12"/>
            <p:cNvSpPr txBox="true"/>
            <p:nvPr/>
          </p:nvSpPr>
          <p:spPr>
            <a:xfrm rot="0">
              <a:off x="153158" y="1441232"/>
              <a:ext cx="5220562" cy="7814472"/>
            </a:xfrm>
            <a:prstGeom prst="rect">
              <a:avLst/>
            </a:prstGeom>
          </p:spPr>
          <p:txBody>
            <a:bodyPr anchor="t" rtlCol="false" tIns="0" lIns="0" bIns="0" rIns="0">
              <a:spAutoFit/>
            </a:bodyPr>
            <a:lstStyle/>
            <a:p>
              <a:pPr algn="l" marL="465517" indent="-232758" lvl="1">
                <a:lnSpc>
                  <a:spcPts val="3126"/>
                </a:lnSpc>
                <a:buFont typeface="Arial"/>
                <a:buChar char="•"/>
              </a:pPr>
              <a:r>
                <a:rPr lang="en-US" b="true" sz="2156">
                  <a:solidFill>
                    <a:srgbClr val="343432"/>
                  </a:solidFill>
                  <a:latin typeface="Akzidenz-Grotesk Bold"/>
                  <a:ea typeface="Akzidenz-Grotesk Bold"/>
                  <a:cs typeface="Akzidenz-Grotesk Bold"/>
                  <a:sym typeface="Akzidenz-Grotesk Bold"/>
                </a:rPr>
                <a:t>This study compares traditional banking with a Blockchain-based model.</a:t>
              </a:r>
            </a:p>
            <a:p>
              <a:pPr algn="l" marL="465517" indent="-232758" lvl="1">
                <a:lnSpc>
                  <a:spcPts val="3126"/>
                </a:lnSpc>
                <a:buFont typeface="Arial"/>
                <a:buChar char="•"/>
              </a:pPr>
              <a:r>
                <a:rPr lang="en-US" b="true" sz="2156">
                  <a:solidFill>
                    <a:srgbClr val="343432"/>
                  </a:solidFill>
                  <a:latin typeface="Akzidenz-Grotesk Bold"/>
                  <a:ea typeface="Akzidenz-Grotesk Bold"/>
                  <a:cs typeface="Akzidenz-Grotesk Bold"/>
                  <a:sym typeface="Akzidenz-Grotesk Bold"/>
                </a:rPr>
                <a:t>A simulation program was developed to reflect both centralized and decentralized systems.</a:t>
              </a:r>
            </a:p>
            <a:p>
              <a:pPr algn="l" marL="465517" indent="-232758" lvl="1">
                <a:lnSpc>
                  <a:spcPts val="3126"/>
                </a:lnSpc>
                <a:buFont typeface="Arial"/>
                <a:buChar char="•"/>
              </a:pPr>
              <a:r>
                <a:rPr lang="en-US" b="true" sz="2156">
                  <a:solidFill>
                    <a:srgbClr val="343432"/>
                  </a:solidFill>
                  <a:latin typeface="Akzidenz-Grotesk Bold"/>
                  <a:ea typeface="Akzidenz-Grotesk Bold"/>
                  <a:cs typeface="Akzidenz-Grotesk Bold"/>
                  <a:sym typeface="Akzidenz-Grotesk Bold"/>
                </a:rPr>
                <a:t>The focus is on transparency, centralization, cost, and security in the Algerian banking context, specifically Al Salam Bank</a:t>
              </a:r>
              <a:r>
                <a:rPr lang="en-US" sz="2156">
                  <a:solidFill>
                    <a:srgbClr val="343432"/>
                  </a:solidFill>
                  <a:latin typeface="Akzidenz-Grotesk"/>
                  <a:ea typeface="Akzidenz-Grotesk"/>
                  <a:cs typeface="Akzidenz-Grotesk"/>
                  <a:sym typeface="Akzidenz-Grotesk"/>
                </a:rPr>
                <a:t>.</a:t>
              </a:r>
            </a:p>
            <a:p>
              <a:pPr algn="l" marL="0" indent="0" lvl="0">
                <a:lnSpc>
                  <a:spcPts val="3126"/>
                </a:lnSpc>
              </a:pPr>
            </a:p>
          </p:txBody>
        </p:sp>
        <p:grpSp>
          <p:nvGrpSpPr>
            <p:cNvPr name="Group 13" id="13"/>
            <p:cNvGrpSpPr/>
            <p:nvPr/>
          </p:nvGrpSpPr>
          <p:grpSpPr>
            <a:xfrm rot="0">
              <a:off x="859078" y="0"/>
              <a:ext cx="4006956" cy="1140921"/>
              <a:chOff x="0" y="0"/>
              <a:chExt cx="946471" cy="269494"/>
            </a:xfrm>
          </p:grpSpPr>
          <p:sp>
            <p:nvSpPr>
              <p:cNvPr name="Freeform 14" id="14"/>
              <p:cNvSpPr/>
              <p:nvPr/>
            </p:nvSpPr>
            <p:spPr>
              <a:xfrm flipH="false" flipV="false" rot="0">
                <a:off x="0" y="0"/>
                <a:ext cx="946471" cy="269494"/>
              </a:xfrm>
              <a:custGeom>
                <a:avLst/>
                <a:gdLst/>
                <a:ahLst/>
                <a:cxnLst/>
                <a:rect r="r" b="b" t="t" l="l"/>
                <a:pathLst>
                  <a:path h="269494" w="946471">
                    <a:moveTo>
                      <a:pt x="0" y="0"/>
                    </a:moveTo>
                    <a:lnTo>
                      <a:pt x="946471" y="0"/>
                    </a:lnTo>
                    <a:lnTo>
                      <a:pt x="946471" y="269494"/>
                    </a:lnTo>
                    <a:lnTo>
                      <a:pt x="0" y="269494"/>
                    </a:lnTo>
                    <a:close/>
                  </a:path>
                </a:pathLst>
              </a:custGeom>
              <a:solidFill>
                <a:srgbClr val="FFFFFF"/>
              </a:solidFill>
            </p:spPr>
          </p:sp>
          <p:sp>
            <p:nvSpPr>
              <p:cNvPr name="TextBox 15" id="15"/>
              <p:cNvSpPr txBox="true"/>
              <p:nvPr/>
            </p:nvSpPr>
            <p:spPr>
              <a:xfrm>
                <a:off x="0" y="-114300"/>
                <a:ext cx="946471" cy="383794"/>
              </a:xfrm>
              <a:prstGeom prst="rect">
                <a:avLst/>
              </a:prstGeom>
            </p:spPr>
            <p:txBody>
              <a:bodyPr anchor="ctr" rtlCol="false" tIns="50800" lIns="50800" bIns="50800" rIns="50800"/>
              <a:lstStyle/>
              <a:p>
                <a:pPr algn="ctr">
                  <a:lnSpc>
                    <a:spcPts val="8076"/>
                  </a:lnSpc>
                </a:pPr>
              </a:p>
            </p:txBody>
          </p:sp>
        </p:grpSp>
        <p:sp>
          <p:nvSpPr>
            <p:cNvPr name="TextBox 16" id="16"/>
            <p:cNvSpPr txBox="true"/>
            <p:nvPr/>
          </p:nvSpPr>
          <p:spPr>
            <a:xfrm rot="0">
              <a:off x="1039501" y="265786"/>
              <a:ext cx="3447877" cy="685126"/>
            </a:xfrm>
            <a:prstGeom prst="rect">
              <a:avLst/>
            </a:prstGeom>
          </p:spPr>
          <p:txBody>
            <a:bodyPr anchor="t" rtlCol="false" tIns="0" lIns="0" bIns="0" rIns="0">
              <a:spAutoFit/>
            </a:bodyPr>
            <a:lstStyle/>
            <a:p>
              <a:pPr algn="ctr" marL="0" indent="0" lvl="0">
                <a:lnSpc>
                  <a:spcPts val="4263"/>
                </a:lnSpc>
                <a:spcBef>
                  <a:spcPct val="0"/>
                </a:spcBef>
              </a:pPr>
              <a:r>
                <a:rPr lang="en-US" b="true" sz="3331">
                  <a:solidFill>
                    <a:srgbClr val="00454A"/>
                  </a:solidFill>
                  <a:latin typeface="Montserrat Bold"/>
                  <a:ea typeface="Montserrat Bold"/>
                  <a:cs typeface="Montserrat Bold"/>
                  <a:sym typeface="Montserrat Bold"/>
                </a:rPr>
                <a:t>Overview</a:t>
              </a:r>
            </a:p>
          </p:txBody>
        </p:sp>
      </p:grpSp>
      <p:sp>
        <p:nvSpPr>
          <p:cNvPr name="TextBox 17" id="17"/>
          <p:cNvSpPr txBox="true"/>
          <p:nvPr/>
        </p:nvSpPr>
        <p:spPr>
          <a:xfrm rot="0">
            <a:off x="2458430" y="791249"/>
            <a:ext cx="13371141" cy="1570994"/>
          </a:xfrm>
          <a:prstGeom prst="rect">
            <a:avLst/>
          </a:prstGeom>
        </p:spPr>
        <p:txBody>
          <a:bodyPr anchor="t" rtlCol="false" tIns="0" lIns="0" bIns="0" rIns="0">
            <a:spAutoFit/>
          </a:bodyPr>
          <a:lstStyle/>
          <a:p>
            <a:pPr algn="ctr">
              <a:lnSpc>
                <a:spcPts val="11479"/>
              </a:lnSpc>
              <a:spcBef>
                <a:spcPct val="0"/>
              </a:spcBef>
            </a:pPr>
            <a:r>
              <a:rPr lang="en-US" b="true" sz="8199" spc="-631">
                <a:solidFill>
                  <a:srgbClr val="000000"/>
                </a:solidFill>
                <a:latin typeface="Akzidenz-Grotesk Bold"/>
                <a:ea typeface="Akzidenz-Grotesk Bold"/>
                <a:cs typeface="Akzidenz-Grotesk Bold"/>
                <a:sym typeface="Akzidenz-Grotesk Bold"/>
              </a:rPr>
              <a:t>Methodology</a:t>
            </a:r>
          </a:p>
        </p:txBody>
      </p:sp>
      <p:grpSp>
        <p:nvGrpSpPr>
          <p:cNvPr name="Group 18" id="18"/>
          <p:cNvGrpSpPr/>
          <p:nvPr/>
        </p:nvGrpSpPr>
        <p:grpSpPr>
          <a:xfrm rot="0">
            <a:off x="6459658" y="2381674"/>
            <a:ext cx="4145158" cy="6757319"/>
            <a:chOff x="0" y="0"/>
            <a:chExt cx="5526878" cy="9009759"/>
          </a:xfrm>
        </p:grpSpPr>
        <p:grpSp>
          <p:nvGrpSpPr>
            <p:cNvPr name="Group 19" id="19"/>
            <p:cNvGrpSpPr/>
            <p:nvPr/>
          </p:nvGrpSpPr>
          <p:grpSpPr>
            <a:xfrm rot="0">
              <a:off x="0" y="495300"/>
              <a:ext cx="5526878" cy="8514459"/>
              <a:chOff x="0" y="0"/>
              <a:chExt cx="1949978" cy="3004048"/>
            </a:xfrm>
          </p:grpSpPr>
          <p:sp>
            <p:nvSpPr>
              <p:cNvPr name="Freeform 20" id="20"/>
              <p:cNvSpPr/>
              <p:nvPr/>
            </p:nvSpPr>
            <p:spPr>
              <a:xfrm flipH="false" flipV="false" rot="0">
                <a:off x="0" y="0"/>
                <a:ext cx="1949978" cy="3004048"/>
              </a:xfrm>
              <a:custGeom>
                <a:avLst/>
                <a:gdLst/>
                <a:ahLst/>
                <a:cxnLst/>
                <a:rect r="r" b="b" t="t" l="l"/>
                <a:pathLst>
                  <a:path h="3004048" w="1949978">
                    <a:moveTo>
                      <a:pt x="57899" y="0"/>
                    </a:moveTo>
                    <a:lnTo>
                      <a:pt x="1892079" y="0"/>
                    </a:lnTo>
                    <a:cubicBezTo>
                      <a:pt x="1907435" y="0"/>
                      <a:pt x="1922161" y="6100"/>
                      <a:pt x="1933020" y="16958"/>
                    </a:cubicBezTo>
                    <a:cubicBezTo>
                      <a:pt x="1943878" y="27816"/>
                      <a:pt x="1949978" y="42543"/>
                      <a:pt x="1949978" y="57899"/>
                    </a:cubicBezTo>
                    <a:lnTo>
                      <a:pt x="1949978" y="2946149"/>
                    </a:lnTo>
                    <a:cubicBezTo>
                      <a:pt x="1949978" y="2961505"/>
                      <a:pt x="1943878" y="2976232"/>
                      <a:pt x="1933020" y="2987090"/>
                    </a:cubicBezTo>
                    <a:cubicBezTo>
                      <a:pt x="1922161" y="2997948"/>
                      <a:pt x="1907435" y="3004048"/>
                      <a:pt x="1892079" y="3004048"/>
                    </a:cubicBezTo>
                    <a:lnTo>
                      <a:pt x="57899" y="3004048"/>
                    </a:lnTo>
                    <a:cubicBezTo>
                      <a:pt x="42543" y="3004048"/>
                      <a:pt x="27816" y="2997948"/>
                      <a:pt x="16958" y="2987090"/>
                    </a:cubicBezTo>
                    <a:cubicBezTo>
                      <a:pt x="6100" y="2976232"/>
                      <a:pt x="0" y="2961505"/>
                      <a:pt x="0" y="2946149"/>
                    </a:cubicBezTo>
                    <a:lnTo>
                      <a:pt x="0" y="57899"/>
                    </a:lnTo>
                    <a:cubicBezTo>
                      <a:pt x="0" y="42543"/>
                      <a:pt x="6100" y="27816"/>
                      <a:pt x="16958" y="16958"/>
                    </a:cubicBezTo>
                    <a:cubicBezTo>
                      <a:pt x="27816" y="6100"/>
                      <a:pt x="42543" y="0"/>
                      <a:pt x="57899" y="0"/>
                    </a:cubicBezTo>
                    <a:close/>
                  </a:path>
                </a:pathLst>
              </a:custGeom>
              <a:solidFill>
                <a:srgbClr val="FFFFFF"/>
              </a:solidFill>
              <a:ln w="123825" cap="rnd">
                <a:solidFill>
                  <a:srgbClr val="035D61"/>
                </a:solidFill>
                <a:prstDash val="solid"/>
                <a:round/>
              </a:ln>
            </p:spPr>
          </p:sp>
          <p:sp>
            <p:nvSpPr>
              <p:cNvPr name="TextBox 21" id="21"/>
              <p:cNvSpPr txBox="true"/>
              <p:nvPr/>
            </p:nvSpPr>
            <p:spPr>
              <a:xfrm>
                <a:off x="0" y="-38100"/>
                <a:ext cx="1949978" cy="3042148"/>
              </a:xfrm>
              <a:prstGeom prst="rect">
                <a:avLst/>
              </a:prstGeom>
            </p:spPr>
            <p:txBody>
              <a:bodyPr anchor="ctr" rtlCol="false" tIns="50983" lIns="50983" bIns="50983" rIns="50983"/>
              <a:lstStyle/>
              <a:p>
                <a:pPr algn="ctr" marL="0" indent="0" lvl="0">
                  <a:lnSpc>
                    <a:spcPts val="2756"/>
                  </a:lnSpc>
                  <a:spcBef>
                    <a:spcPct val="0"/>
                  </a:spcBef>
                </a:pPr>
              </a:p>
            </p:txBody>
          </p:sp>
        </p:grpSp>
        <p:sp>
          <p:nvSpPr>
            <p:cNvPr name="TextBox 22" id="22"/>
            <p:cNvSpPr txBox="true"/>
            <p:nvPr/>
          </p:nvSpPr>
          <p:spPr>
            <a:xfrm rot="0">
              <a:off x="482600" y="2097577"/>
              <a:ext cx="4318472" cy="3055416"/>
            </a:xfrm>
            <a:prstGeom prst="rect">
              <a:avLst/>
            </a:prstGeom>
          </p:spPr>
          <p:txBody>
            <a:bodyPr anchor="t" rtlCol="false" tIns="0" lIns="0" bIns="0" rIns="0">
              <a:spAutoFit/>
            </a:bodyPr>
            <a:lstStyle/>
            <a:p>
              <a:pPr algn="l" marL="545111" indent="-272555" lvl="1">
                <a:lnSpc>
                  <a:spcPts val="3661"/>
                </a:lnSpc>
                <a:buFont typeface="Arial"/>
                <a:buChar char="•"/>
              </a:pPr>
              <a:r>
                <a:rPr lang="en-US" sz="2524">
                  <a:solidFill>
                    <a:srgbClr val="343432"/>
                  </a:solidFill>
                  <a:latin typeface="Akzidenz-Grotesk"/>
                  <a:ea typeface="Akzidenz-Grotesk"/>
                  <a:cs typeface="Akzidenz-Grotesk"/>
                  <a:sym typeface="Akzidenz-Grotesk"/>
                </a:rPr>
                <a:t>Transparency and</a:t>
              </a:r>
            </a:p>
            <a:p>
              <a:pPr algn="l" marL="545111" indent="-272555" lvl="1">
                <a:lnSpc>
                  <a:spcPts val="3661"/>
                </a:lnSpc>
                <a:buFont typeface="Arial"/>
                <a:buChar char="•"/>
              </a:pPr>
              <a:r>
                <a:rPr lang="en-US" sz="2524">
                  <a:solidFill>
                    <a:srgbClr val="343432"/>
                  </a:solidFill>
                  <a:latin typeface="Akzidenz-Grotesk"/>
                  <a:ea typeface="Akzidenz-Grotesk"/>
                  <a:cs typeface="Akzidenz-Grotesk"/>
                  <a:sym typeface="Akzidenz-Grotesk"/>
                </a:rPr>
                <a:t> Centralization</a:t>
              </a:r>
            </a:p>
            <a:p>
              <a:pPr algn="l" marL="545111" indent="-272555" lvl="1">
                <a:lnSpc>
                  <a:spcPts val="3661"/>
                </a:lnSpc>
                <a:buFont typeface="Arial"/>
                <a:buChar char="•"/>
              </a:pPr>
              <a:r>
                <a:rPr lang="en-US" sz="2524">
                  <a:solidFill>
                    <a:srgbClr val="343432"/>
                  </a:solidFill>
                  <a:latin typeface="Akzidenz-Grotesk"/>
                  <a:ea typeface="Akzidenz-Grotesk"/>
                  <a:cs typeface="Akzidenz-Grotesk"/>
                  <a:sym typeface="Akzidenz-Grotesk"/>
                </a:rPr>
                <a:t> Cost</a:t>
              </a:r>
            </a:p>
            <a:p>
              <a:pPr algn="l" marL="545111" indent="-272555" lvl="1">
                <a:lnSpc>
                  <a:spcPts val="3661"/>
                </a:lnSpc>
                <a:buFont typeface="Arial"/>
                <a:buChar char="•"/>
              </a:pPr>
              <a:r>
                <a:rPr lang="en-US" sz="2524">
                  <a:solidFill>
                    <a:srgbClr val="343432"/>
                  </a:solidFill>
                  <a:latin typeface="Akzidenz-Grotesk"/>
                  <a:ea typeface="Akzidenz-Grotesk"/>
                  <a:cs typeface="Akzidenz-Grotesk"/>
                  <a:sym typeface="Akzidenz-Grotesk"/>
                </a:rPr>
                <a:t>Speed</a:t>
              </a:r>
            </a:p>
            <a:p>
              <a:pPr algn="l" marL="545111" indent="-272555" lvl="1">
                <a:lnSpc>
                  <a:spcPts val="3661"/>
                </a:lnSpc>
                <a:buFont typeface="Arial"/>
                <a:buChar char="•"/>
              </a:pPr>
              <a:r>
                <a:rPr lang="en-US" sz="2524">
                  <a:solidFill>
                    <a:srgbClr val="343432"/>
                  </a:solidFill>
                  <a:latin typeface="Akzidenz-Grotesk"/>
                  <a:ea typeface="Akzidenz-Grotesk"/>
                  <a:cs typeface="Akzidenz-Grotesk"/>
                  <a:sym typeface="Akzidenz-Grotesk"/>
                </a:rPr>
                <a:t> Security</a:t>
              </a:r>
            </a:p>
          </p:txBody>
        </p:sp>
        <p:grpSp>
          <p:nvGrpSpPr>
            <p:cNvPr name="Group 23" id="23"/>
            <p:cNvGrpSpPr/>
            <p:nvPr/>
          </p:nvGrpSpPr>
          <p:grpSpPr>
            <a:xfrm rot="0">
              <a:off x="859078" y="0"/>
              <a:ext cx="4006956" cy="1140921"/>
              <a:chOff x="0" y="0"/>
              <a:chExt cx="946471" cy="269494"/>
            </a:xfrm>
          </p:grpSpPr>
          <p:sp>
            <p:nvSpPr>
              <p:cNvPr name="Freeform 24" id="24"/>
              <p:cNvSpPr/>
              <p:nvPr/>
            </p:nvSpPr>
            <p:spPr>
              <a:xfrm flipH="false" flipV="false" rot="0">
                <a:off x="0" y="0"/>
                <a:ext cx="946471" cy="269494"/>
              </a:xfrm>
              <a:custGeom>
                <a:avLst/>
                <a:gdLst/>
                <a:ahLst/>
                <a:cxnLst/>
                <a:rect r="r" b="b" t="t" l="l"/>
                <a:pathLst>
                  <a:path h="269494" w="946471">
                    <a:moveTo>
                      <a:pt x="0" y="0"/>
                    </a:moveTo>
                    <a:lnTo>
                      <a:pt x="946471" y="0"/>
                    </a:lnTo>
                    <a:lnTo>
                      <a:pt x="946471" y="269494"/>
                    </a:lnTo>
                    <a:lnTo>
                      <a:pt x="0" y="269494"/>
                    </a:lnTo>
                    <a:close/>
                  </a:path>
                </a:pathLst>
              </a:custGeom>
              <a:solidFill>
                <a:srgbClr val="FFFFFF"/>
              </a:solidFill>
            </p:spPr>
          </p:sp>
          <p:sp>
            <p:nvSpPr>
              <p:cNvPr name="TextBox 25" id="25"/>
              <p:cNvSpPr txBox="true"/>
              <p:nvPr/>
            </p:nvSpPr>
            <p:spPr>
              <a:xfrm>
                <a:off x="0" y="-114300"/>
                <a:ext cx="946471" cy="383794"/>
              </a:xfrm>
              <a:prstGeom prst="rect">
                <a:avLst/>
              </a:prstGeom>
            </p:spPr>
            <p:txBody>
              <a:bodyPr anchor="ctr" rtlCol="false" tIns="50800" lIns="50800" bIns="50800" rIns="50800"/>
              <a:lstStyle/>
              <a:p>
                <a:pPr algn="ctr">
                  <a:lnSpc>
                    <a:spcPts val="8076"/>
                  </a:lnSpc>
                </a:pPr>
              </a:p>
            </p:txBody>
          </p:sp>
        </p:grpSp>
        <p:sp>
          <p:nvSpPr>
            <p:cNvPr name="TextBox 26" id="26"/>
            <p:cNvSpPr txBox="true"/>
            <p:nvPr/>
          </p:nvSpPr>
          <p:spPr>
            <a:xfrm rot="0">
              <a:off x="1039501" y="265786"/>
              <a:ext cx="3447877" cy="1249344"/>
            </a:xfrm>
            <a:prstGeom prst="rect">
              <a:avLst/>
            </a:prstGeom>
          </p:spPr>
          <p:txBody>
            <a:bodyPr anchor="t" rtlCol="false" tIns="0" lIns="0" bIns="0" rIns="0">
              <a:spAutoFit/>
            </a:bodyPr>
            <a:lstStyle/>
            <a:p>
              <a:pPr algn="ctr" marL="0" indent="0" lvl="0">
                <a:lnSpc>
                  <a:spcPts val="3751"/>
                </a:lnSpc>
                <a:spcBef>
                  <a:spcPct val="0"/>
                </a:spcBef>
              </a:pPr>
              <a:r>
                <a:rPr lang="en-US" b="true" sz="2931">
                  <a:solidFill>
                    <a:srgbClr val="00454A"/>
                  </a:solidFill>
                  <a:latin typeface="Montserrat Bold"/>
                  <a:ea typeface="Montserrat Bold"/>
                  <a:cs typeface="Montserrat Bold"/>
                  <a:sym typeface="Montserrat Bold"/>
                </a:rPr>
                <a:t>Key metrics analyzed</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89528" y="5200430"/>
            <a:ext cx="1179056" cy="5251494"/>
            <a:chOff x="0" y="0"/>
            <a:chExt cx="138247" cy="615750"/>
          </a:xfrm>
        </p:grpSpPr>
        <p:sp>
          <p:nvSpPr>
            <p:cNvPr name="Freeform 4" id="4"/>
            <p:cNvSpPr/>
            <p:nvPr/>
          </p:nvSpPr>
          <p:spPr>
            <a:xfrm flipH="false" flipV="false" rot="0">
              <a:off x="0" y="0"/>
              <a:ext cx="138247" cy="615750"/>
            </a:xfrm>
            <a:custGeom>
              <a:avLst/>
              <a:gdLst/>
              <a:ahLst/>
              <a:cxnLst/>
              <a:rect r="r" b="b" t="t" l="l"/>
              <a:pathLst>
                <a:path h="615750" w="138247">
                  <a:moveTo>
                    <a:pt x="0" y="0"/>
                  </a:moveTo>
                  <a:lnTo>
                    <a:pt x="138247" y="0"/>
                  </a:lnTo>
                  <a:lnTo>
                    <a:pt x="138247" y="615750"/>
                  </a:lnTo>
                  <a:lnTo>
                    <a:pt x="0" y="615750"/>
                  </a:lnTo>
                  <a:close/>
                </a:path>
              </a:pathLst>
            </a:custGeom>
            <a:gradFill rotWithShape="true">
              <a:gsLst>
                <a:gs pos="0">
                  <a:srgbClr val="123D33">
                    <a:alpha val="100000"/>
                  </a:srgbClr>
                </a:gs>
                <a:gs pos="50000">
                  <a:srgbClr val="106861">
                    <a:alpha val="100000"/>
                  </a:srgbClr>
                </a:gs>
                <a:gs pos="100000">
                  <a:srgbClr val="CCDBDB">
                    <a:alpha val="100000"/>
                  </a:srgbClr>
                </a:gs>
              </a:gsLst>
              <a:lin ang="5400000"/>
            </a:gradFill>
          </p:spPr>
        </p:sp>
        <p:sp>
          <p:nvSpPr>
            <p:cNvPr name="TextBox 5" id="5"/>
            <p:cNvSpPr txBox="true"/>
            <p:nvPr/>
          </p:nvSpPr>
          <p:spPr>
            <a:xfrm>
              <a:off x="0" y="-9525"/>
              <a:ext cx="138247" cy="625275"/>
            </a:xfrm>
            <a:prstGeom prst="rect">
              <a:avLst/>
            </a:prstGeom>
          </p:spPr>
          <p:txBody>
            <a:bodyPr anchor="ctr" rtlCol="false" tIns="50800" lIns="50800" bIns="50800" rIns="50800"/>
            <a:lstStyle/>
            <a:p>
              <a:pPr algn="ctr">
                <a:lnSpc>
                  <a:spcPts val="1300"/>
                </a:lnSpc>
              </a:pPr>
            </a:p>
          </p:txBody>
        </p:sp>
      </p:grpSp>
      <p:sp>
        <p:nvSpPr>
          <p:cNvPr name="AutoShape 6" id="6"/>
          <p:cNvSpPr/>
          <p:nvPr/>
        </p:nvSpPr>
        <p:spPr>
          <a:xfrm>
            <a:off x="850101" y="3748503"/>
            <a:ext cx="0" cy="6538497"/>
          </a:xfrm>
          <a:prstGeom prst="line">
            <a:avLst/>
          </a:prstGeom>
          <a:ln cap="rnd" w="28575">
            <a:solidFill>
              <a:srgbClr val="232323">
                <a:alpha val="40000"/>
              </a:srgbClr>
            </a:solidFill>
            <a:prstDash val="solid"/>
            <a:headEnd type="none" len="sm" w="sm"/>
            <a:tailEnd type="none" len="sm" w="sm"/>
          </a:ln>
        </p:spPr>
      </p:sp>
      <p:sp>
        <p:nvSpPr>
          <p:cNvPr name="AutoShape 7" id="7"/>
          <p:cNvSpPr/>
          <p:nvPr/>
        </p:nvSpPr>
        <p:spPr>
          <a:xfrm flipH="true" flipV="true">
            <a:off x="-2709691" y="4259392"/>
            <a:ext cx="4164402" cy="0"/>
          </a:xfrm>
          <a:prstGeom prst="line">
            <a:avLst/>
          </a:prstGeom>
          <a:ln cap="rnd" w="28575">
            <a:solidFill>
              <a:srgbClr val="232323">
                <a:alpha val="40000"/>
              </a:srgbClr>
            </a:solidFill>
            <a:prstDash val="solid"/>
            <a:headEnd type="none" len="sm" w="sm"/>
            <a:tailEnd type="none" len="sm" w="sm"/>
          </a:ln>
        </p:spPr>
      </p:sp>
      <p:grpSp>
        <p:nvGrpSpPr>
          <p:cNvPr name="Group 8" id="8"/>
          <p:cNvGrpSpPr/>
          <p:nvPr/>
        </p:nvGrpSpPr>
        <p:grpSpPr>
          <a:xfrm rot="0">
            <a:off x="2066850" y="2362244"/>
            <a:ext cx="4145158" cy="6941778"/>
            <a:chOff x="0" y="0"/>
            <a:chExt cx="5526878" cy="9255704"/>
          </a:xfrm>
        </p:grpSpPr>
        <p:grpSp>
          <p:nvGrpSpPr>
            <p:cNvPr name="Group 9" id="9"/>
            <p:cNvGrpSpPr/>
            <p:nvPr/>
          </p:nvGrpSpPr>
          <p:grpSpPr>
            <a:xfrm rot="0">
              <a:off x="0" y="495300"/>
              <a:ext cx="5526878" cy="8514459"/>
              <a:chOff x="0" y="0"/>
              <a:chExt cx="1949978" cy="3004048"/>
            </a:xfrm>
          </p:grpSpPr>
          <p:sp>
            <p:nvSpPr>
              <p:cNvPr name="Freeform 10" id="10"/>
              <p:cNvSpPr/>
              <p:nvPr/>
            </p:nvSpPr>
            <p:spPr>
              <a:xfrm flipH="false" flipV="false" rot="0">
                <a:off x="0" y="0"/>
                <a:ext cx="1949978" cy="3004048"/>
              </a:xfrm>
              <a:custGeom>
                <a:avLst/>
                <a:gdLst/>
                <a:ahLst/>
                <a:cxnLst/>
                <a:rect r="r" b="b" t="t" l="l"/>
                <a:pathLst>
                  <a:path h="3004048" w="1949978">
                    <a:moveTo>
                      <a:pt x="57899" y="0"/>
                    </a:moveTo>
                    <a:lnTo>
                      <a:pt x="1892079" y="0"/>
                    </a:lnTo>
                    <a:cubicBezTo>
                      <a:pt x="1907435" y="0"/>
                      <a:pt x="1922161" y="6100"/>
                      <a:pt x="1933020" y="16958"/>
                    </a:cubicBezTo>
                    <a:cubicBezTo>
                      <a:pt x="1943878" y="27816"/>
                      <a:pt x="1949978" y="42543"/>
                      <a:pt x="1949978" y="57899"/>
                    </a:cubicBezTo>
                    <a:lnTo>
                      <a:pt x="1949978" y="2946149"/>
                    </a:lnTo>
                    <a:cubicBezTo>
                      <a:pt x="1949978" y="2961505"/>
                      <a:pt x="1943878" y="2976232"/>
                      <a:pt x="1933020" y="2987090"/>
                    </a:cubicBezTo>
                    <a:cubicBezTo>
                      <a:pt x="1922161" y="2997948"/>
                      <a:pt x="1907435" y="3004048"/>
                      <a:pt x="1892079" y="3004048"/>
                    </a:cubicBezTo>
                    <a:lnTo>
                      <a:pt x="57899" y="3004048"/>
                    </a:lnTo>
                    <a:cubicBezTo>
                      <a:pt x="42543" y="3004048"/>
                      <a:pt x="27816" y="2997948"/>
                      <a:pt x="16958" y="2987090"/>
                    </a:cubicBezTo>
                    <a:cubicBezTo>
                      <a:pt x="6100" y="2976232"/>
                      <a:pt x="0" y="2961505"/>
                      <a:pt x="0" y="2946149"/>
                    </a:cubicBezTo>
                    <a:lnTo>
                      <a:pt x="0" y="57899"/>
                    </a:lnTo>
                    <a:cubicBezTo>
                      <a:pt x="0" y="42543"/>
                      <a:pt x="6100" y="27816"/>
                      <a:pt x="16958" y="16958"/>
                    </a:cubicBezTo>
                    <a:cubicBezTo>
                      <a:pt x="27816" y="6100"/>
                      <a:pt x="42543" y="0"/>
                      <a:pt x="57899" y="0"/>
                    </a:cubicBezTo>
                    <a:close/>
                  </a:path>
                </a:pathLst>
              </a:custGeom>
              <a:solidFill>
                <a:srgbClr val="FFFFFF"/>
              </a:solidFill>
              <a:ln w="123825" cap="rnd">
                <a:solidFill>
                  <a:srgbClr val="035D61"/>
                </a:solidFill>
                <a:prstDash val="solid"/>
                <a:round/>
              </a:ln>
            </p:spPr>
          </p:sp>
          <p:sp>
            <p:nvSpPr>
              <p:cNvPr name="TextBox 11" id="11"/>
              <p:cNvSpPr txBox="true"/>
              <p:nvPr/>
            </p:nvSpPr>
            <p:spPr>
              <a:xfrm>
                <a:off x="0" y="-38100"/>
                <a:ext cx="1949978" cy="3042148"/>
              </a:xfrm>
              <a:prstGeom prst="rect">
                <a:avLst/>
              </a:prstGeom>
            </p:spPr>
            <p:txBody>
              <a:bodyPr anchor="ctr" rtlCol="false" tIns="50983" lIns="50983" bIns="50983" rIns="50983"/>
              <a:lstStyle/>
              <a:p>
                <a:pPr algn="ctr" marL="0" indent="0" lvl="0">
                  <a:lnSpc>
                    <a:spcPts val="2756"/>
                  </a:lnSpc>
                  <a:spcBef>
                    <a:spcPct val="0"/>
                  </a:spcBef>
                </a:pPr>
              </a:p>
            </p:txBody>
          </p:sp>
        </p:grpSp>
        <p:sp>
          <p:nvSpPr>
            <p:cNvPr name="TextBox 12" id="12"/>
            <p:cNvSpPr txBox="true"/>
            <p:nvPr/>
          </p:nvSpPr>
          <p:spPr>
            <a:xfrm rot="0">
              <a:off x="153158" y="1441232"/>
              <a:ext cx="5220562" cy="7814472"/>
            </a:xfrm>
            <a:prstGeom prst="rect">
              <a:avLst/>
            </a:prstGeom>
          </p:spPr>
          <p:txBody>
            <a:bodyPr anchor="t" rtlCol="false" tIns="0" lIns="0" bIns="0" rIns="0">
              <a:spAutoFit/>
            </a:bodyPr>
            <a:lstStyle/>
            <a:p>
              <a:pPr algn="l" marL="465517" indent="-232758" lvl="1">
                <a:lnSpc>
                  <a:spcPts val="3126"/>
                </a:lnSpc>
                <a:buFont typeface="Arial"/>
                <a:buChar char="•"/>
              </a:pPr>
              <a:r>
                <a:rPr lang="en-US" b="true" sz="2156">
                  <a:solidFill>
                    <a:srgbClr val="343432"/>
                  </a:solidFill>
                  <a:latin typeface="Akzidenz-Grotesk Bold"/>
                  <a:ea typeface="Akzidenz-Grotesk Bold"/>
                  <a:cs typeface="Akzidenz-Grotesk Bold"/>
                  <a:sym typeface="Akzidenz-Grotesk Bold"/>
                </a:rPr>
                <a:t>This study compares traditional banking with a Blockchain-based model.</a:t>
              </a:r>
            </a:p>
            <a:p>
              <a:pPr algn="l" marL="465517" indent="-232758" lvl="1">
                <a:lnSpc>
                  <a:spcPts val="3126"/>
                </a:lnSpc>
                <a:buFont typeface="Arial"/>
                <a:buChar char="•"/>
              </a:pPr>
              <a:r>
                <a:rPr lang="en-US" b="true" sz="2156">
                  <a:solidFill>
                    <a:srgbClr val="343432"/>
                  </a:solidFill>
                  <a:latin typeface="Akzidenz-Grotesk Bold"/>
                  <a:ea typeface="Akzidenz-Grotesk Bold"/>
                  <a:cs typeface="Akzidenz-Grotesk Bold"/>
                  <a:sym typeface="Akzidenz-Grotesk Bold"/>
                </a:rPr>
                <a:t>A simulation program was developed to reflect both centralized and decentralized systems.</a:t>
              </a:r>
            </a:p>
            <a:p>
              <a:pPr algn="l" marL="465517" indent="-232758" lvl="1">
                <a:lnSpc>
                  <a:spcPts val="3126"/>
                </a:lnSpc>
                <a:buFont typeface="Arial"/>
                <a:buChar char="•"/>
              </a:pPr>
              <a:r>
                <a:rPr lang="en-US" b="true" sz="2156">
                  <a:solidFill>
                    <a:srgbClr val="343432"/>
                  </a:solidFill>
                  <a:latin typeface="Akzidenz-Grotesk Bold"/>
                  <a:ea typeface="Akzidenz-Grotesk Bold"/>
                  <a:cs typeface="Akzidenz-Grotesk Bold"/>
                  <a:sym typeface="Akzidenz-Grotesk Bold"/>
                </a:rPr>
                <a:t>The focus is on transparency, centralization, cost, and security in the Algerian banking context, specifically Al Salam Bank</a:t>
              </a:r>
              <a:r>
                <a:rPr lang="en-US" sz="2156">
                  <a:solidFill>
                    <a:srgbClr val="343432"/>
                  </a:solidFill>
                  <a:latin typeface="Akzidenz-Grotesk"/>
                  <a:ea typeface="Akzidenz-Grotesk"/>
                  <a:cs typeface="Akzidenz-Grotesk"/>
                  <a:sym typeface="Akzidenz-Grotesk"/>
                </a:rPr>
                <a:t>.</a:t>
              </a:r>
            </a:p>
            <a:p>
              <a:pPr algn="l" marL="0" indent="0" lvl="0">
                <a:lnSpc>
                  <a:spcPts val="3126"/>
                </a:lnSpc>
              </a:pPr>
            </a:p>
          </p:txBody>
        </p:sp>
        <p:grpSp>
          <p:nvGrpSpPr>
            <p:cNvPr name="Group 13" id="13"/>
            <p:cNvGrpSpPr/>
            <p:nvPr/>
          </p:nvGrpSpPr>
          <p:grpSpPr>
            <a:xfrm rot="0">
              <a:off x="859078" y="0"/>
              <a:ext cx="4006956" cy="1140921"/>
              <a:chOff x="0" y="0"/>
              <a:chExt cx="946471" cy="269494"/>
            </a:xfrm>
          </p:grpSpPr>
          <p:sp>
            <p:nvSpPr>
              <p:cNvPr name="Freeform 14" id="14"/>
              <p:cNvSpPr/>
              <p:nvPr/>
            </p:nvSpPr>
            <p:spPr>
              <a:xfrm flipH="false" flipV="false" rot="0">
                <a:off x="0" y="0"/>
                <a:ext cx="946471" cy="269494"/>
              </a:xfrm>
              <a:custGeom>
                <a:avLst/>
                <a:gdLst/>
                <a:ahLst/>
                <a:cxnLst/>
                <a:rect r="r" b="b" t="t" l="l"/>
                <a:pathLst>
                  <a:path h="269494" w="946471">
                    <a:moveTo>
                      <a:pt x="0" y="0"/>
                    </a:moveTo>
                    <a:lnTo>
                      <a:pt x="946471" y="0"/>
                    </a:lnTo>
                    <a:lnTo>
                      <a:pt x="946471" y="269494"/>
                    </a:lnTo>
                    <a:lnTo>
                      <a:pt x="0" y="269494"/>
                    </a:lnTo>
                    <a:close/>
                  </a:path>
                </a:pathLst>
              </a:custGeom>
              <a:solidFill>
                <a:srgbClr val="FFFFFF"/>
              </a:solidFill>
            </p:spPr>
          </p:sp>
          <p:sp>
            <p:nvSpPr>
              <p:cNvPr name="TextBox 15" id="15"/>
              <p:cNvSpPr txBox="true"/>
              <p:nvPr/>
            </p:nvSpPr>
            <p:spPr>
              <a:xfrm>
                <a:off x="0" y="-114300"/>
                <a:ext cx="946471" cy="383794"/>
              </a:xfrm>
              <a:prstGeom prst="rect">
                <a:avLst/>
              </a:prstGeom>
            </p:spPr>
            <p:txBody>
              <a:bodyPr anchor="ctr" rtlCol="false" tIns="50800" lIns="50800" bIns="50800" rIns="50800"/>
              <a:lstStyle/>
              <a:p>
                <a:pPr algn="ctr">
                  <a:lnSpc>
                    <a:spcPts val="8076"/>
                  </a:lnSpc>
                </a:pPr>
              </a:p>
            </p:txBody>
          </p:sp>
        </p:grpSp>
        <p:sp>
          <p:nvSpPr>
            <p:cNvPr name="TextBox 16" id="16"/>
            <p:cNvSpPr txBox="true"/>
            <p:nvPr/>
          </p:nvSpPr>
          <p:spPr>
            <a:xfrm rot="0">
              <a:off x="1039501" y="265786"/>
              <a:ext cx="3447877" cy="685126"/>
            </a:xfrm>
            <a:prstGeom prst="rect">
              <a:avLst/>
            </a:prstGeom>
          </p:spPr>
          <p:txBody>
            <a:bodyPr anchor="t" rtlCol="false" tIns="0" lIns="0" bIns="0" rIns="0">
              <a:spAutoFit/>
            </a:bodyPr>
            <a:lstStyle/>
            <a:p>
              <a:pPr algn="ctr" marL="0" indent="0" lvl="0">
                <a:lnSpc>
                  <a:spcPts val="4263"/>
                </a:lnSpc>
                <a:spcBef>
                  <a:spcPct val="0"/>
                </a:spcBef>
              </a:pPr>
              <a:r>
                <a:rPr lang="en-US" b="true" sz="3331">
                  <a:solidFill>
                    <a:srgbClr val="00454A"/>
                  </a:solidFill>
                  <a:latin typeface="Montserrat Bold"/>
                  <a:ea typeface="Montserrat Bold"/>
                  <a:cs typeface="Montserrat Bold"/>
                  <a:sym typeface="Montserrat Bold"/>
                </a:rPr>
                <a:t>Overview</a:t>
              </a:r>
            </a:p>
          </p:txBody>
        </p:sp>
      </p:grpSp>
      <p:sp>
        <p:nvSpPr>
          <p:cNvPr name="TextBox 17" id="17"/>
          <p:cNvSpPr txBox="true"/>
          <p:nvPr/>
        </p:nvSpPr>
        <p:spPr>
          <a:xfrm rot="0">
            <a:off x="2458430" y="791249"/>
            <a:ext cx="13371141" cy="1570994"/>
          </a:xfrm>
          <a:prstGeom prst="rect">
            <a:avLst/>
          </a:prstGeom>
        </p:spPr>
        <p:txBody>
          <a:bodyPr anchor="t" rtlCol="false" tIns="0" lIns="0" bIns="0" rIns="0">
            <a:spAutoFit/>
          </a:bodyPr>
          <a:lstStyle/>
          <a:p>
            <a:pPr algn="ctr">
              <a:lnSpc>
                <a:spcPts val="11479"/>
              </a:lnSpc>
              <a:spcBef>
                <a:spcPct val="0"/>
              </a:spcBef>
            </a:pPr>
            <a:r>
              <a:rPr lang="en-US" b="true" sz="8199" spc="-631">
                <a:solidFill>
                  <a:srgbClr val="000000"/>
                </a:solidFill>
                <a:latin typeface="Akzidenz-Grotesk Bold"/>
                <a:ea typeface="Akzidenz-Grotesk Bold"/>
                <a:cs typeface="Akzidenz-Grotesk Bold"/>
                <a:sym typeface="Akzidenz-Grotesk Bold"/>
              </a:rPr>
              <a:t>Methodology</a:t>
            </a:r>
          </a:p>
        </p:txBody>
      </p:sp>
      <p:grpSp>
        <p:nvGrpSpPr>
          <p:cNvPr name="Group 18" id="18"/>
          <p:cNvGrpSpPr/>
          <p:nvPr/>
        </p:nvGrpSpPr>
        <p:grpSpPr>
          <a:xfrm rot="0">
            <a:off x="6459658" y="2753149"/>
            <a:ext cx="4145158" cy="6385844"/>
            <a:chOff x="0" y="0"/>
            <a:chExt cx="1949978" cy="3004048"/>
          </a:xfrm>
        </p:grpSpPr>
        <p:sp>
          <p:nvSpPr>
            <p:cNvPr name="Freeform 19" id="19"/>
            <p:cNvSpPr/>
            <p:nvPr/>
          </p:nvSpPr>
          <p:spPr>
            <a:xfrm flipH="false" flipV="false" rot="0">
              <a:off x="0" y="0"/>
              <a:ext cx="1949978" cy="3004048"/>
            </a:xfrm>
            <a:custGeom>
              <a:avLst/>
              <a:gdLst/>
              <a:ahLst/>
              <a:cxnLst/>
              <a:rect r="r" b="b" t="t" l="l"/>
              <a:pathLst>
                <a:path h="3004048" w="1949978">
                  <a:moveTo>
                    <a:pt x="57899" y="0"/>
                  </a:moveTo>
                  <a:lnTo>
                    <a:pt x="1892079" y="0"/>
                  </a:lnTo>
                  <a:cubicBezTo>
                    <a:pt x="1907435" y="0"/>
                    <a:pt x="1922161" y="6100"/>
                    <a:pt x="1933020" y="16958"/>
                  </a:cubicBezTo>
                  <a:cubicBezTo>
                    <a:pt x="1943878" y="27816"/>
                    <a:pt x="1949978" y="42543"/>
                    <a:pt x="1949978" y="57899"/>
                  </a:cubicBezTo>
                  <a:lnTo>
                    <a:pt x="1949978" y="2946149"/>
                  </a:lnTo>
                  <a:cubicBezTo>
                    <a:pt x="1949978" y="2961505"/>
                    <a:pt x="1943878" y="2976232"/>
                    <a:pt x="1933020" y="2987090"/>
                  </a:cubicBezTo>
                  <a:cubicBezTo>
                    <a:pt x="1922161" y="2997948"/>
                    <a:pt x="1907435" y="3004048"/>
                    <a:pt x="1892079" y="3004048"/>
                  </a:cubicBezTo>
                  <a:lnTo>
                    <a:pt x="57899" y="3004048"/>
                  </a:lnTo>
                  <a:cubicBezTo>
                    <a:pt x="42543" y="3004048"/>
                    <a:pt x="27816" y="2997948"/>
                    <a:pt x="16958" y="2987090"/>
                  </a:cubicBezTo>
                  <a:cubicBezTo>
                    <a:pt x="6100" y="2976232"/>
                    <a:pt x="0" y="2961505"/>
                    <a:pt x="0" y="2946149"/>
                  </a:cubicBezTo>
                  <a:lnTo>
                    <a:pt x="0" y="57899"/>
                  </a:lnTo>
                  <a:cubicBezTo>
                    <a:pt x="0" y="42543"/>
                    <a:pt x="6100" y="27816"/>
                    <a:pt x="16958" y="16958"/>
                  </a:cubicBezTo>
                  <a:cubicBezTo>
                    <a:pt x="27816" y="6100"/>
                    <a:pt x="42543" y="0"/>
                    <a:pt x="57899" y="0"/>
                  </a:cubicBezTo>
                  <a:close/>
                </a:path>
              </a:pathLst>
            </a:custGeom>
            <a:solidFill>
              <a:srgbClr val="FFFFFF"/>
            </a:solidFill>
            <a:ln w="123825" cap="rnd">
              <a:solidFill>
                <a:srgbClr val="035D61"/>
              </a:solidFill>
              <a:prstDash val="solid"/>
              <a:round/>
            </a:ln>
          </p:spPr>
        </p:sp>
        <p:sp>
          <p:nvSpPr>
            <p:cNvPr name="TextBox 20" id="20"/>
            <p:cNvSpPr txBox="true"/>
            <p:nvPr/>
          </p:nvSpPr>
          <p:spPr>
            <a:xfrm>
              <a:off x="0" y="-38100"/>
              <a:ext cx="1949978" cy="3042148"/>
            </a:xfrm>
            <a:prstGeom prst="rect">
              <a:avLst/>
            </a:prstGeom>
          </p:spPr>
          <p:txBody>
            <a:bodyPr anchor="ctr" rtlCol="false" tIns="50983" lIns="50983" bIns="50983" rIns="50983"/>
            <a:lstStyle/>
            <a:p>
              <a:pPr algn="ctr" marL="0" indent="0" lvl="0">
                <a:lnSpc>
                  <a:spcPts val="2756"/>
                </a:lnSpc>
                <a:spcBef>
                  <a:spcPct val="0"/>
                </a:spcBef>
              </a:pPr>
            </a:p>
          </p:txBody>
        </p:sp>
      </p:grpSp>
      <p:sp>
        <p:nvSpPr>
          <p:cNvPr name="TextBox 21" id="21"/>
          <p:cNvSpPr txBox="true"/>
          <p:nvPr/>
        </p:nvSpPr>
        <p:spPr>
          <a:xfrm rot="0">
            <a:off x="6821608" y="3926282"/>
            <a:ext cx="3238854" cy="2320137"/>
          </a:xfrm>
          <a:prstGeom prst="rect">
            <a:avLst/>
          </a:prstGeom>
        </p:spPr>
        <p:txBody>
          <a:bodyPr anchor="t" rtlCol="false" tIns="0" lIns="0" bIns="0" rIns="0">
            <a:spAutoFit/>
          </a:bodyPr>
          <a:lstStyle/>
          <a:p>
            <a:pPr algn="l" marL="545111" indent="-272555" lvl="1">
              <a:lnSpc>
                <a:spcPts val="3661"/>
              </a:lnSpc>
              <a:buFont typeface="Arial"/>
              <a:buChar char="•"/>
            </a:pPr>
            <a:r>
              <a:rPr lang="en-US" sz="2524">
                <a:solidFill>
                  <a:srgbClr val="343432"/>
                </a:solidFill>
                <a:latin typeface="Akzidenz-Grotesk"/>
                <a:ea typeface="Akzidenz-Grotesk"/>
                <a:cs typeface="Akzidenz-Grotesk"/>
                <a:sym typeface="Akzidenz-Grotesk"/>
              </a:rPr>
              <a:t>Transparency and Centralization</a:t>
            </a:r>
          </a:p>
          <a:p>
            <a:pPr algn="l" marL="545111" indent="-272555" lvl="1">
              <a:lnSpc>
                <a:spcPts val="3661"/>
              </a:lnSpc>
              <a:buFont typeface="Arial"/>
              <a:buChar char="•"/>
            </a:pPr>
            <a:r>
              <a:rPr lang="en-US" sz="2524">
                <a:solidFill>
                  <a:srgbClr val="343432"/>
                </a:solidFill>
                <a:latin typeface="Akzidenz-Grotesk"/>
                <a:ea typeface="Akzidenz-Grotesk"/>
                <a:cs typeface="Akzidenz-Grotesk"/>
                <a:sym typeface="Akzidenz-Grotesk"/>
              </a:rPr>
              <a:t> Cost</a:t>
            </a:r>
          </a:p>
          <a:p>
            <a:pPr algn="l" marL="545111" indent="-272555" lvl="1">
              <a:lnSpc>
                <a:spcPts val="3661"/>
              </a:lnSpc>
              <a:buFont typeface="Arial"/>
              <a:buChar char="•"/>
            </a:pPr>
            <a:r>
              <a:rPr lang="en-US" sz="2524">
                <a:solidFill>
                  <a:srgbClr val="343432"/>
                </a:solidFill>
                <a:latin typeface="Akzidenz-Grotesk"/>
                <a:ea typeface="Akzidenz-Grotesk"/>
                <a:cs typeface="Akzidenz-Grotesk"/>
                <a:sym typeface="Akzidenz-Grotesk"/>
              </a:rPr>
              <a:t>Speed</a:t>
            </a:r>
          </a:p>
          <a:p>
            <a:pPr algn="l" marL="545111" indent="-272555" lvl="1">
              <a:lnSpc>
                <a:spcPts val="3661"/>
              </a:lnSpc>
              <a:buFont typeface="Arial"/>
              <a:buChar char="•"/>
            </a:pPr>
            <a:r>
              <a:rPr lang="en-US" sz="2524">
                <a:solidFill>
                  <a:srgbClr val="343432"/>
                </a:solidFill>
                <a:latin typeface="Akzidenz-Grotesk"/>
                <a:ea typeface="Akzidenz-Grotesk"/>
                <a:cs typeface="Akzidenz-Grotesk"/>
                <a:sym typeface="Akzidenz-Grotesk"/>
              </a:rPr>
              <a:t> Security</a:t>
            </a:r>
          </a:p>
        </p:txBody>
      </p:sp>
      <p:grpSp>
        <p:nvGrpSpPr>
          <p:cNvPr name="Group 22" id="22"/>
          <p:cNvGrpSpPr/>
          <p:nvPr/>
        </p:nvGrpSpPr>
        <p:grpSpPr>
          <a:xfrm rot="0">
            <a:off x="7103967" y="2381674"/>
            <a:ext cx="3005217" cy="855691"/>
            <a:chOff x="0" y="0"/>
            <a:chExt cx="946471" cy="269494"/>
          </a:xfrm>
        </p:grpSpPr>
        <p:sp>
          <p:nvSpPr>
            <p:cNvPr name="Freeform 23" id="23"/>
            <p:cNvSpPr/>
            <p:nvPr/>
          </p:nvSpPr>
          <p:spPr>
            <a:xfrm flipH="false" flipV="false" rot="0">
              <a:off x="0" y="0"/>
              <a:ext cx="946471" cy="269494"/>
            </a:xfrm>
            <a:custGeom>
              <a:avLst/>
              <a:gdLst/>
              <a:ahLst/>
              <a:cxnLst/>
              <a:rect r="r" b="b" t="t" l="l"/>
              <a:pathLst>
                <a:path h="269494" w="946471">
                  <a:moveTo>
                    <a:pt x="0" y="0"/>
                  </a:moveTo>
                  <a:lnTo>
                    <a:pt x="946471" y="0"/>
                  </a:lnTo>
                  <a:lnTo>
                    <a:pt x="946471" y="269494"/>
                  </a:lnTo>
                  <a:lnTo>
                    <a:pt x="0" y="269494"/>
                  </a:lnTo>
                  <a:close/>
                </a:path>
              </a:pathLst>
            </a:custGeom>
            <a:solidFill>
              <a:srgbClr val="FFFFFF"/>
            </a:solidFill>
          </p:spPr>
        </p:sp>
        <p:sp>
          <p:nvSpPr>
            <p:cNvPr name="TextBox 24" id="24"/>
            <p:cNvSpPr txBox="true"/>
            <p:nvPr/>
          </p:nvSpPr>
          <p:spPr>
            <a:xfrm>
              <a:off x="0" y="-114300"/>
              <a:ext cx="946471" cy="383794"/>
            </a:xfrm>
            <a:prstGeom prst="rect">
              <a:avLst/>
            </a:prstGeom>
          </p:spPr>
          <p:txBody>
            <a:bodyPr anchor="ctr" rtlCol="false" tIns="50800" lIns="50800" bIns="50800" rIns="50800"/>
            <a:lstStyle/>
            <a:p>
              <a:pPr algn="ctr">
                <a:lnSpc>
                  <a:spcPts val="8076"/>
                </a:lnSpc>
              </a:pPr>
            </a:p>
          </p:txBody>
        </p:sp>
      </p:grpSp>
      <p:sp>
        <p:nvSpPr>
          <p:cNvPr name="TextBox 25" id="25"/>
          <p:cNvSpPr txBox="true"/>
          <p:nvPr/>
        </p:nvSpPr>
        <p:spPr>
          <a:xfrm rot="0">
            <a:off x="7239283" y="2576251"/>
            <a:ext cx="2585907" cy="941771"/>
          </a:xfrm>
          <a:prstGeom prst="rect">
            <a:avLst/>
          </a:prstGeom>
        </p:spPr>
        <p:txBody>
          <a:bodyPr anchor="t" rtlCol="false" tIns="0" lIns="0" bIns="0" rIns="0">
            <a:spAutoFit/>
          </a:bodyPr>
          <a:lstStyle/>
          <a:p>
            <a:pPr algn="ctr" marL="0" indent="0" lvl="0">
              <a:lnSpc>
                <a:spcPts val="3751"/>
              </a:lnSpc>
              <a:spcBef>
                <a:spcPct val="0"/>
              </a:spcBef>
            </a:pPr>
            <a:r>
              <a:rPr lang="en-US" b="true" sz="2931">
                <a:solidFill>
                  <a:srgbClr val="00454A"/>
                </a:solidFill>
                <a:latin typeface="Montserrat Bold"/>
                <a:ea typeface="Montserrat Bold"/>
                <a:cs typeface="Montserrat Bold"/>
                <a:sym typeface="Montserrat Bold"/>
              </a:rPr>
              <a:t>Key metrics analyzed</a:t>
            </a:r>
          </a:p>
        </p:txBody>
      </p:sp>
      <p:grpSp>
        <p:nvGrpSpPr>
          <p:cNvPr name="Group 26" id="26"/>
          <p:cNvGrpSpPr/>
          <p:nvPr/>
        </p:nvGrpSpPr>
        <p:grpSpPr>
          <a:xfrm rot="0">
            <a:off x="10852466" y="2381674"/>
            <a:ext cx="4145158" cy="6757319"/>
            <a:chOff x="0" y="0"/>
            <a:chExt cx="5526878" cy="9009759"/>
          </a:xfrm>
        </p:grpSpPr>
        <p:grpSp>
          <p:nvGrpSpPr>
            <p:cNvPr name="Group 27" id="27"/>
            <p:cNvGrpSpPr/>
            <p:nvPr/>
          </p:nvGrpSpPr>
          <p:grpSpPr>
            <a:xfrm rot="0">
              <a:off x="0" y="495300"/>
              <a:ext cx="5526878" cy="8514459"/>
              <a:chOff x="0" y="0"/>
              <a:chExt cx="1949978" cy="3004048"/>
            </a:xfrm>
          </p:grpSpPr>
          <p:sp>
            <p:nvSpPr>
              <p:cNvPr name="Freeform 28" id="28"/>
              <p:cNvSpPr/>
              <p:nvPr/>
            </p:nvSpPr>
            <p:spPr>
              <a:xfrm flipH="false" flipV="false" rot="0">
                <a:off x="0" y="0"/>
                <a:ext cx="1949978" cy="3004048"/>
              </a:xfrm>
              <a:custGeom>
                <a:avLst/>
                <a:gdLst/>
                <a:ahLst/>
                <a:cxnLst/>
                <a:rect r="r" b="b" t="t" l="l"/>
                <a:pathLst>
                  <a:path h="3004048" w="1949978">
                    <a:moveTo>
                      <a:pt x="57899" y="0"/>
                    </a:moveTo>
                    <a:lnTo>
                      <a:pt x="1892079" y="0"/>
                    </a:lnTo>
                    <a:cubicBezTo>
                      <a:pt x="1907435" y="0"/>
                      <a:pt x="1922161" y="6100"/>
                      <a:pt x="1933020" y="16958"/>
                    </a:cubicBezTo>
                    <a:cubicBezTo>
                      <a:pt x="1943878" y="27816"/>
                      <a:pt x="1949978" y="42543"/>
                      <a:pt x="1949978" y="57899"/>
                    </a:cubicBezTo>
                    <a:lnTo>
                      <a:pt x="1949978" y="2946149"/>
                    </a:lnTo>
                    <a:cubicBezTo>
                      <a:pt x="1949978" y="2961505"/>
                      <a:pt x="1943878" y="2976232"/>
                      <a:pt x="1933020" y="2987090"/>
                    </a:cubicBezTo>
                    <a:cubicBezTo>
                      <a:pt x="1922161" y="2997948"/>
                      <a:pt x="1907435" y="3004048"/>
                      <a:pt x="1892079" y="3004048"/>
                    </a:cubicBezTo>
                    <a:lnTo>
                      <a:pt x="57899" y="3004048"/>
                    </a:lnTo>
                    <a:cubicBezTo>
                      <a:pt x="42543" y="3004048"/>
                      <a:pt x="27816" y="2997948"/>
                      <a:pt x="16958" y="2987090"/>
                    </a:cubicBezTo>
                    <a:cubicBezTo>
                      <a:pt x="6100" y="2976232"/>
                      <a:pt x="0" y="2961505"/>
                      <a:pt x="0" y="2946149"/>
                    </a:cubicBezTo>
                    <a:lnTo>
                      <a:pt x="0" y="57899"/>
                    </a:lnTo>
                    <a:cubicBezTo>
                      <a:pt x="0" y="42543"/>
                      <a:pt x="6100" y="27816"/>
                      <a:pt x="16958" y="16958"/>
                    </a:cubicBezTo>
                    <a:cubicBezTo>
                      <a:pt x="27816" y="6100"/>
                      <a:pt x="42543" y="0"/>
                      <a:pt x="57899" y="0"/>
                    </a:cubicBezTo>
                    <a:close/>
                  </a:path>
                </a:pathLst>
              </a:custGeom>
              <a:solidFill>
                <a:srgbClr val="FFFFFF"/>
              </a:solidFill>
              <a:ln w="123825" cap="rnd">
                <a:solidFill>
                  <a:srgbClr val="035D61"/>
                </a:solidFill>
                <a:prstDash val="solid"/>
                <a:round/>
              </a:ln>
            </p:spPr>
          </p:sp>
          <p:sp>
            <p:nvSpPr>
              <p:cNvPr name="TextBox 29" id="29"/>
              <p:cNvSpPr txBox="true"/>
              <p:nvPr/>
            </p:nvSpPr>
            <p:spPr>
              <a:xfrm>
                <a:off x="0" y="-38100"/>
                <a:ext cx="1949978" cy="3042148"/>
              </a:xfrm>
              <a:prstGeom prst="rect">
                <a:avLst/>
              </a:prstGeom>
            </p:spPr>
            <p:txBody>
              <a:bodyPr anchor="ctr" rtlCol="false" tIns="50983" lIns="50983" bIns="50983" rIns="50983"/>
              <a:lstStyle/>
              <a:p>
                <a:pPr algn="ctr" marL="0" indent="0" lvl="0">
                  <a:lnSpc>
                    <a:spcPts val="2756"/>
                  </a:lnSpc>
                  <a:spcBef>
                    <a:spcPct val="0"/>
                  </a:spcBef>
                </a:pPr>
              </a:p>
            </p:txBody>
          </p:sp>
        </p:grpSp>
        <p:sp>
          <p:nvSpPr>
            <p:cNvPr name="TextBox 30" id="30"/>
            <p:cNvSpPr txBox="true"/>
            <p:nvPr/>
          </p:nvSpPr>
          <p:spPr>
            <a:xfrm rot="0">
              <a:off x="440045" y="2116627"/>
              <a:ext cx="4383434" cy="4169572"/>
            </a:xfrm>
            <a:prstGeom prst="rect">
              <a:avLst/>
            </a:prstGeom>
          </p:spPr>
          <p:txBody>
            <a:bodyPr anchor="t" rtlCol="false" tIns="0" lIns="0" bIns="0" rIns="0">
              <a:spAutoFit/>
            </a:bodyPr>
            <a:lstStyle/>
            <a:p>
              <a:pPr algn="l">
                <a:lnSpc>
                  <a:spcPts val="3126"/>
                </a:lnSpc>
              </a:pPr>
              <a:r>
                <a:rPr lang="en-US" b="true" sz="2156">
                  <a:solidFill>
                    <a:srgbClr val="343432"/>
                  </a:solidFill>
                  <a:latin typeface="Akzidenz-Grotesk Bold"/>
                  <a:ea typeface="Akzidenz-Grotesk Bold"/>
                  <a:cs typeface="Akzidenz-Grotesk Bold"/>
                  <a:sym typeface="Akzidenz-Grotesk Bold"/>
                </a:rPr>
                <a:t>The system was built using Python &amp; JavaScript with Blockchain l</a:t>
              </a:r>
              <a:r>
                <a:rPr lang="en-US" b="true" sz="2156">
                  <a:solidFill>
                    <a:srgbClr val="343432"/>
                  </a:solidFill>
                  <a:latin typeface="Akzidenz-Grotesk Bold"/>
                  <a:ea typeface="Akzidenz-Grotesk Bold"/>
                  <a:cs typeface="Akzidenz-Grotesk Bold"/>
                  <a:sym typeface="Akzidenz-Grotesk Bold"/>
                </a:rPr>
                <a:t>ogic (SHA-256, ), tested over 1 month using 20 virtual clients and 19 transaction types.</a:t>
              </a:r>
            </a:p>
          </p:txBody>
        </p:sp>
        <p:grpSp>
          <p:nvGrpSpPr>
            <p:cNvPr name="Group 31" id="31"/>
            <p:cNvGrpSpPr/>
            <p:nvPr/>
          </p:nvGrpSpPr>
          <p:grpSpPr>
            <a:xfrm rot="0">
              <a:off x="859078" y="0"/>
              <a:ext cx="4006956" cy="1140921"/>
              <a:chOff x="0" y="0"/>
              <a:chExt cx="946471" cy="269494"/>
            </a:xfrm>
          </p:grpSpPr>
          <p:sp>
            <p:nvSpPr>
              <p:cNvPr name="Freeform 32" id="32"/>
              <p:cNvSpPr/>
              <p:nvPr/>
            </p:nvSpPr>
            <p:spPr>
              <a:xfrm flipH="false" flipV="false" rot="0">
                <a:off x="0" y="0"/>
                <a:ext cx="946471" cy="269494"/>
              </a:xfrm>
              <a:custGeom>
                <a:avLst/>
                <a:gdLst/>
                <a:ahLst/>
                <a:cxnLst/>
                <a:rect r="r" b="b" t="t" l="l"/>
                <a:pathLst>
                  <a:path h="269494" w="946471">
                    <a:moveTo>
                      <a:pt x="0" y="0"/>
                    </a:moveTo>
                    <a:lnTo>
                      <a:pt x="946471" y="0"/>
                    </a:lnTo>
                    <a:lnTo>
                      <a:pt x="946471" y="269494"/>
                    </a:lnTo>
                    <a:lnTo>
                      <a:pt x="0" y="269494"/>
                    </a:lnTo>
                    <a:close/>
                  </a:path>
                </a:pathLst>
              </a:custGeom>
              <a:solidFill>
                <a:srgbClr val="FFFFFF"/>
              </a:solidFill>
            </p:spPr>
          </p:sp>
          <p:sp>
            <p:nvSpPr>
              <p:cNvPr name="TextBox 33" id="33"/>
              <p:cNvSpPr txBox="true"/>
              <p:nvPr/>
            </p:nvSpPr>
            <p:spPr>
              <a:xfrm>
                <a:off x="0" y="-114300"/>
                <a:ext cx="946471" cy="383794"/>
              </a:xfrm>
              <a:prstGeom prst="rect">
                <a:avLst/>
              </a:prstGeom>
            </p:spPr>
            <p:txBody>
              <a:bodyPr anchor="ctr" rtlCol="false" tIns="50800" lIns="50800" bIns="50800" rIns="50800"/>
              <a:lstStyle/>
              <a:p>
                <a:pPr algn="ctr">
                  <a:lnSpc>
                    <a:spcPts val="8076"/>
                  </a:lnSpc>
                </a:pPr>
              </a:p>
            </p:txBody>
          </p:sp>
        </p:grpSp>
        <p:sp>
          <p:nvSpPr>
            <p:cNvPr name="TextBox 34" id="34"/>
            <p:cNvSpPr txBox="true"/>
            <p:nvPr/>
          </p:nvSpPr>
          <p:spPr>
            <a:xfrm rot="0">
              <a:off x="1039501" y="265786"/>
              <a:ext cx="3447877" cy="1249344"/>
            </a:xfrm>
            <a:prstGeom prst="rect">
              <a:avLst/>
            </a:prstGeom>
          </p:spPr>
          <p:txBody>
            <a:bodyPr anchor="t" rtlCol="false" tIns="0" lIns="0" bIns="0" rIns="0">
              <a:spAutoFit/>
            </a:bodyPr>
            <a:lstStyle/>
            <a:p>
              <a:pPr algn="ctr" marL="0" indent="0" lvl="0">
                <a:lnSpc>
                  <a:spcPts val="3751"/>
                </a:lnSpc>
                <a:spcBef>
                  <a:spcPct val="0"/>
                </a:spcBef>
              </a:pPr>
              <a:r>
                <a:rPr lang="en-US" b="true" sz="2931">
                  <a:solidFill>
                    <a:srgbClr val="00454A"/>
                  </a:solidFill>
                  <a:latin typeface="Montserrat Bold"/>
                  <a:ea typeface="Montserrat Bold"/>
                  <a:cs typeface="Montserrat Bold"/>
                  <a:sym typeface="Montserrat Bold"/>
                </a:rPr>
                <a:t>Tools &amp; Data Handling</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9528" y="5200430"/>
            <a:ext cx="1179056" cy="5251494"/>
            <a:chOff x="0" y="0"/>
            <a:chExt cx="138247" cy="615750"/>
          </a:xfrm>
        </p:grpSpPr>
        <p:sp>
          <p:nvSpPr>
            <p:cNvPr name="Freeform 3" id="3"/>
            <p:cNvSpPr/>
            <p:nvPr/>
          </p:nvSpPr>
          <p:spPr>
            <a:xfrm flipH="false" flipV="false" rot="0">
              <a:off x="0" y="0"/>
              <a:ext cx="138247" cy="615750"/>
            </a:xfrm>
            <a:custGeom>
              <a:avLst/>
              <a:gdLst/>
              <a:ahLst/>
              <a:cxnLst/>
              <a:rect r="r" b="b" t="t" l="l"/>
              <a:pathLst>
                <a:path h="615750" w="138247">
                  <a:moveTo>
                    <a:pt x="0" y="0"/>
                  </a:moveTo>
                  <a:lnTo>
                    <a:pt x="138247" y="0"/>
                  </a:lnTo>
                  <a:lnTo>
                    <a:pt x="138247" y="615750"/>
                  </a:lnTo>
                  <a:lnTo>
                    <a:pt x="0" y="615750"/>
                  </a:lnTo>
                  <a:close/>
                </a:path>
              </a:pathLst>
            </a:custGeom>
            <a:gradFill rotWithShape="true">
              <a:gsLst>
                <a:gs pos="0">
                  <a:srgbClr val="123D33">
                    <a:alpha val="100000"/>
                  </a:srgbClr>
                </a:gs>
                <a:gs pos="50000">
                  <a:srgbClr val="106861">
                    <a:alpha val="100000"/>
                  </a:srgbClr>
                </a:gs>
                <a:gs pos="100000">
                  <a:srgbClr val="CCDBDB">
                    <a:alpha val="100000"/>
                  </a:srgbClr>
                </a:gs>
              </a:gsLst>
              <a:lin ang="5400000"/>
            </a:gradFill>
          </p:spPr>
        </p:sp>
        <p:sp>
          <p:nvSpPr>
            <p:cNvPr name="TextBox 4" id="4"/>
            <p:cNvSpPr txBox="true"/>
            <p:nvPr/>
          </p:nvSpPr>
          <p:spPr>
            <a:xfrm>
              <a:off x="0" y="-9525"/>
              <a:ext cx="138247" cy="625275"/>
            </a:xfrm>
            <a:prstGeom prst="rect">
              <a:avLst/>
            </a:prstGeom>
          </p:spPr>
          <p:txBody>
            <a:bodyPr anchor="ctr" rtlCol="false" tIns="50800" lIns="50800" bIns="50800" rIns="50800"/>
            <a:lstStyle/>
            <a:p>
              <a:pPr algn="ctr">
                <a:lnSpc>
                  <a:spcPts val="1300"/>
                </a:lnSpc>
              </a:pPr>
            </a:p>
          </p:txBody>
        </p:sp>
      </p:grpSp>
      <p:sp>
        <p:nvSpPr>
          <p:cNvPr name="AutoShape 5" id="5"/>
          <p:cNvSpPr/>
          <p:nvPr/>
        </p:nvSpPr>
        <p:spPr>
          <a:xfrm>
            <a:off x="850101" y="3748503"/>
            <a:ext cx="0" cy="6538497"/>
          </a:xfrm>
          <a:prstGeom prst="line">
            <a:avLst/>
          </a:prstGeom>
          <a:ln cap="rnd" w="28575">
            <a:solidFill>
              <a:srgbClr val="232323">
                <a:alpha val="40000"/>
              </a:srgbClr>
            </a:solidFill>
            <a:prstDash val="solid"/>
            <a:headEnd type="none" len="sm" w="sm"/>
            <a:tailEnd type="none" len="sm" w="sm"/>
          </a:ln>
        </p:spPr>
      </p:sp>
      <p:sp>
        <p:nvSpPr>
          <p:cNvPr name="AutoShape 6" id="6"/>
          <p:cNvSpPr/>
          <p:nvPr/>
        </p:nvSpPr>
        <p:spPr>
          <a:xfrm flipH="true" flipV="true">
            <a:off x="-2709691" y="4259392"/>
            <a:ext cx="4164402" cy="0"/>
          </a:xfrm>
          <a:prstGeom prst="line">
            <a:avLst/>
          </a:prstGeom>
          <a:ln cap="rnd" w="28575">
            <a:solidFill>
              <a:srgbClr val="232323">
                <a:alpha val="40000"/>
              </a:srgbClr>
            </a:solidFill>
            <a:prstDash val="solid"/>
            <a:headEnd type="none" len="sm" w="sm"/>
            <a:tailEnd type="none" len="sm" w="sm"/>
          </a:ln>
        </p:spPr>
      </p:sp>
      <p:sp>
        <p:nvSpPr>
          <p:cNvPr name="Freeform 7" id="7"/>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8" id="8"/>
          <p:cNvSpPr/>
          <p:nvPr/>
        </p:nvSpPr>
        <p:spPr>
          <a:xfrm flipH="true">
            <a:off x="3622369" y="4350914"/>
            <a:ext cx="5396402" cy="1845438"/>
          </a:xfrm>
          <a:prstGeom prst="line">
            <a:avLst/>
          </a:prstGeom>
          <a:ln cap="rnd" w="57150">
            <a:solidFill>
              <a:srgbClr val="602D1B"/>
            </a:solidFill>
            <a:prstDash val="sysDot"/>
            <a:headEnd type="none" len="sm" w="sm"/>
            <a:tailEnd type="triangle" len="med" w="lg"/>
          </a:ln>
        </p:spPr>
      </p:sp>
      <p:sp>
        <p:nvSpPr>
          <p:cNvPr name="AutoShape 9" id="9"/>
          <p:cNvSpPr/>
          <p:nvPr/>
        </p:nvSpPr>
        <p:spPr>
          <a:xfrm>
            <a:off x="9018771" y="4350914"/>
            <a:ext cx="5144583" cy="2010518"/>
          </a:xfrm>
          <a:prstGeom prst="line">
            <a:avLst/>
          </a:prstGeom>
          <a:ln cap="rnd" w="57150">
            <a:solidFill>
              <a:srgbClr val="602D1B"/>
            </a:solidFill>
            <a:prstDash val="sysDot"/>
            <a:headEnd type="none" len="sm" w="sm"/>
            <a:tailEnd type="triangle" len="med" w="lg"/>
          </a:ln>
        </p:spPr>
      </p:sp>
      <p:sp>
        <p:nvSpPr>
          <p:cNvPr name="AutoShape 10" id="10"/>
          <p:cNvSpPr/>
          <p:nvPr/>
        </p:nvSpPr>
        <p:spPr>
          <a:xfrm>
            <a:off x="9018771" y="4350914"/>
            <a:ext cx="1771501" cy="2010518"/>
          </a:xfrm>
          <a:prstGeom prst="line">
            <a:avLst/>
          </a:prstGeom>
          <a:ln cap="rnd" w="57150">
            <a:solidFill>
              <a:srgbClr val="602D1B"/>
            </a:solidFill>
            <a:prstDash val="sysDot"/>
            <a:headEnd type="none" len="sm" w="sm"/>
            <a:tailEnd type="triangle" len="med" w="lg"/>
          </a:ln>
        </p:spPr>
      </p:sp>
      <p:sp>
        <p:nvSpPr>
          <p:cNvPr name="AutoShape 11" id="11"/>
          <p:cNvSpPr/>
          <p:nvPr/>
        </p:nvSpPr>
        <p:spPr>
          <a:xfrm flipH="true">
            <a:off x="6232489" y="4350914"/>
            <a:ext cx="2786281" cy="1845438"/>
          </a:xfrm>
          <a:prstGeom prst="line">
            <a:avLst/>
          </a:prstGeom>
          <a:ln cap="rnd" w="57150">
            <a:solidFill>
              <a:srgbClr val="602D1B"/>
            </a:solidFill>
            <a:prstDash val="sysDot"/>
            <a:headEnd type="none" len="sm" w="sm"/>
            <a:tailEnd type="triangle" len="med" w="lg"/>
          </a:ln>
        </p:spPr>
      </p:sp>
      <p:sp>
        <p:nvSpPr>
          <p:cNvPr name="Freeform 12" id="12"/>
          <p:cNvSpPr/>
          <p:nvPr/>
        </p:nvSpPr>
        <p:spPr>
          <a:xfrm flipH="false" flipV="false" rot="0">
            <a:off x="7167953" y="2978205"/>
            <a:ext cx="4108040" cy="1202535"/>
          </a:xfrm>
          <a:custGeom>
            <a:avLst/>
            <a:gdLst/>
            <a:ahLst/>
            <a:cxnLst/>
            <a:rect r="r" b="b" t="t" l="l"/>
            <a:pathLst>
              <a:path h="1202535" w="4108040">
                <a:moveTo>
                  <a:pt x="0" y="0"/>
                </a:moveTo>
                <a:lnTo>
                  <a:pt x="4108040" y="0"/>
                </a:lnTo>
                <a:lnTo>
                  <a:pt x="4108040" y="1202535"/>
                </a:lnTo>
                <a:lnTo>
                  <a:pt x="0" y="12025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2583056" y="820950"/>
            <a:ext cx="13121888" cy="1587492"/>
          </a:xfrm>
          <a:prstGeom prst="rect">
            <a:avLst/>
          </a:prstGeom>
        </p:spPr>
        <p:txBody>
          <a:bodyPr anchor="t" rtlCol="false" tIns="0" lIns="0" bIns="0" rIns="0">
            <a:spAutoFit/>
          </a:bodyPr>
          <a:lstStyle/>
          <a:p>
            <a:pPr algn="ctr">
              <a:lnSpc>
                <a:spcPts val="11620"/>
              </a:lnSpc>
              <a:spcBef>
                <a:spcPct val="0"/>
              </a:spcBef>
            </a:pPr>
            <a:r>
              <a:rPr lang="en-US" b="true" sz="8300" spc="-639">
                <a:solidFill>
                  <a:srgbClr val="000000"/>
                </a:solidFill>
                <a:latin typeface="Akzidenz-Grotesk Bold"/>
                <a:ea typeface="Akzidenz-Grotesk Bold"/>
                <a:cs typeface="Akzidenz-Grotesk Bold"/>
                <a:sym typeface="Akzidenz-Grotesk Bold"/>
              </a:rPr>
              <a:t>SALAM BLOCK SIMULATION</a:t>
            </a:r>
          </a:p>
        </p:txBody>
      </p:sp>
      <p:sp>
        <p:nvSpPr>
          <p:cNvPr name="TextBox 14" id="14"/>
          <p:cNvSpPr txBox="true"/>
          <p:nvPr/>
        </p:nvSpPr>
        <p:spPr>
          <a:xfrm rot="0">
            <a:off x="7564422" y="3556695"/>
            <a:ext cx="2908697" cy="794219"/>
          </a:xfrm>
          <a:prstGeom prst="rect">
            <a:avLst/>
          </a:prstGeom>
        </p:spPr>
        <p:txBody>
          <a:bodyPr anchor="t" rtlCol="false" tIns="0" lIns="0" bIns="0" rIns="0">
            <a:spAutoFit/>
          </a:bodyPr>
          <a:lstStyle/>
          <a:p>
            <a:pPr algn="ctr">
              <a:lnSpc>
                <a:spcPts val="3128"/>
              </a:lnSpc>
              <a:spcBef>
                <a:spcPct val="0"/>
              </a:spcBef>
            </a:pPr>
            <a:r>
              <a:rPr lang="en-US" b="true" sz="2818">
                <a:solidFill>
                  <a:srgbClr val="000000"/>
                </a:solidFill>
                <a:latin typeface="Aileron Bold"/>
                <a:ea typeface="Aileron Bold"/>
                <a:cs typeface="Aileron Bold"/>
                <a:sym typeface="Aileron Bold"/>
              </a:rPr>
              <a:t>Key Components</a:t>
            </a:r>
          </a:p>
          <a:p>
            <a:pPr algn="ctr">
              <a:lnSpc>
                <a:spcPts val="3128"/>
              </a:lnSpc>
              <a:spcBef>
                <a:spcPct val="0"/>
              </a:spcBef>
            </a:pPr>
          </a:p>
        </p:txBody>
      </p:sp>
      <p:sp>
        <p:nvSpPr>
          <p:cNvPr name="TextBox 15" id="15"/>
          <p:cNvSpPr txBox="true"/>
          <p:nvPr/>
        </p:nvSpPr>
        <p:spPr>
          <a:xfrm rot="0">
            <a:off x="2296568" y="6224926"/>
            <a:ext cx="2651603" cy="1483293"/>
          </a:xfrm>
          <a:prstGeom prst="rect">
            <a:avLst/>
          </a:prstGeom>
        </p:spPr>
        <p:txBody>
          <a:bodyPr anchor="t" rtlCol="false" tIns="0" lIns="0" bIns="0" rIns="0">
            <a:spAutoFit/>
          </a:bodyPr>
          <a:lstStyle/>
          <a:p>
            <a:pPr algn="l">
              <a:lnSpc>
                <a:spcPts val="2991"/>
              </a:lnSpc>
            </a:pPr>
          </a:p>
          <a:p>
            <a:pPr algn="l">
              <a:lnSpc>
                <a:spcPts val="2991"/>
              </a:lnSpc>
              <a:spcBef>
                <a:spcPct val="0"/>
              </a:spcBef>
            </a:pPr>
            <a:r>
              <a:rPr lang="en-US" b="true" sz="2695">
                <a:solidFill>
                  <a:srgbClr val="000000"/>
                </a:solidFill>
                <a:latin typeface="Montserrat Bold"/>
                <a:ea typeface="Montserrat Bold"/>
                <a:cs typeface="Montserrat Bold"/>
                <a:sym typeface="Montserrat Bold"/>
              </a:rPr>
              <a:t>Python-based simulation environment</a:t>
            </a:r>
          </a:p>
        </p:txBody>
      </p:sp>
      <p:sp>
        <p:nvSpPr>
          <p:cNvPr name="TextBox 16" id="16"/>
          <p:cNvSpPr txBox="true"/>
          <p:nvPr/>
        </p:nvSpPr>
        <p:spPr>
          <a:xfrm rot="0">
            <a:off x="5195820" y="6224926"/>
            <a:ext cx="2923665" cy="1381067"/>
          </a:xfrm>
          <a:prstGeom prst="rect">
            <a:avLst/>
          </a:prstGeom>
        </p:spPr>
        <p:txBody>
          <a:bodyPr anchor="t" rtlCol="false" tIns="0" lIns="0" bIns="0" rIns="0">
            <a:spAutoFit/>
          </a:bodyPr>
          <a:lstStyle/>
          <a:p>
            <a:pPr algn="l">
              <a:lnSpc>
                <a:spcPts val="2789"/>
              </a:lnSpc>
            </a:pPr>
          </a:p>
          <a:p>
            <a:pPr algn="l">
              <a:lnSpc>
                <a:spcPts val="2789"/>
              </a:lnSpc>
              <a:spcBef>
                <a:spcPct val="0"/>
              </a:spcBef>
            </a:pPr>
            <a:r>
              <a:rPr lang="en-US" b="true" sz="2513">
                <a:solidFill>
                  <a:srgbClr val="000000"/>
                </a:solidFill>
                <a:latin typeface="Montserrat Bold"/>
                <a:ea typeface="Montserrat Bold"/>
                <a:cs typeface="Montserrat Bold"/>
                <a:sym typeface="Montserrat Bold"/>
              </a:rPr>
              <a:t>20 real clie</a:t>
            </a:r>
            <a:r>
              <a:rPr lang="en-US" b="true" sz="2513">
                <a:solidFill>
                  <a:srgbClr val="000000"/>
                </a:solidFill>
                <a:latin typeface="Montserrat Bold"/>
                <a:ea typeface="Montserrat Bold"/>
                <a:cs typeface="Montserrat Bold"/>
                <a:sym typeface="Montserrat Bold"/>
              </a:rPr>
              <a:t>nts with actual transaction data</a:t>
            </a:r>
          </a:p>
        </p:txBody>
      </p:sp>
      <p:sp>
        <p:nvSpPr>
          <p:cNvPr name="TextBox 17" id="17"/>
          <p:cNvSpPr txBox="true"/>
          <p:nvPr/>
        </p:nvSpPr>
        <p:spPr>
          <a:xfrm rot="0">
            <a:off x="8491475" y="6390007"/>
            <a:ext cx="4597592" cy="2490176"/>
          </a:xfrm>
          <a:prstGeom prst="rect">
            <a:avLst/>
          </a:prstGeom>
        </p:spPr>
        <p:txBody>
          <a:bodyPr anchor="t" rtlCol="false" tIns="0" lIns="0" bIns="0" rIns="0">
            <a:spAutoFit/>
          </a:bodyPr>
          <a:lstStyle/>
          <a:p>
            <a:pPr algn="l">
              <a:lnSpc>
                <a:spcPts val="2873"/>
              </a:lnSpc>
            </a:pPr>
          </a:p>
          <a:p>
            <a:pPr algn="l">
              <a:lnSpc>
                <a:spcPts val="2873"/>
              </a:lnSpc>
            </a:pPr>
            <a:r>
              <a:rPr lang="en-US" sz="2588" b="true">
                <a:solidFill>
                  <a:srgbClr val="000000"/>
                </a:solidFill>
                <a:latin typeface="Montserrat Bold"/>
                <a:ea typeface="Montserrat Bold"/>
                <a:cs typeface="Montserrat Bold"/>
                <a:sym typeface="Montserrat Bold"/>
              </a:rPr>
              <a:t>19 transaction types:</a:t>
            </a:r>
          </a:p>
          <a:p>
            <a:pPr algn="l">
              <a:lnSpc>
                <a:spcPts val="2873"/>
              </a:lnSpc>
              <a:spcBef>
                <a:spcPct val="0"/>
              </a:spcBef>
            </a:pPr>
            <a:r>
              <a:rPr lang="en-US" b="true" sz="2588">
                <a:solidFill>
                  <a:srgbClr val="000000"/>
                </a:solidFill>
                <a:latin typeface="Montserrat Bold"/>
                <a:ea typeface="Montserrat Bold"/>
                <a:cs typeface="Montserrat Bold"/>
                <a:sym typeface="Montserrat Bold"/>
              </a:rPr>
              <a:t>►  Deposi</a:t>
            </a:r>
            <a:r>
              <a:rPr lang="en-US" b="true" sz="2588">
                <a:solidFill>
                  <a:srgbClr val="000000"/>
                </a:solidFill>
                <a:latin typeface="Montserrat Bold"/>
                <a:ea typeface="Montserrat Bold"/>
                <a:cs typeface="Montserrat Bold"/>
                <a:sym typeface="Montserrat Bold"/>
              </a:rPr>
              <a:t>ts</a:t>
            </a:r>
          </a:p>
          <a:p>
            <a:pPr algn="l">
              <a:lnSpc>
                <a:spcPts val="2873"/>
              </a:lnSpc>
              <a:spcBef>
                <a:spcPct val="0"/>
              </a:spcBef>
            </a:pPr>
            <a:r>
              <a:rPr lang="en-US" b="true" sz="2588">
                <a:solidFill>
                  <a:srgbClr val="000000"/>
                </a:solidFill>
                <a:latin typeface="Montserrat Bold"/>
                <a:ea typeface="Montserrat Bold"/>
                <a:cs typeface="Montserrat Bold"/>
                <a:sym typeface="Montserrat Bold"/>
              </a:rPr>
              <a:t>►  Withdrawals</a:t>
            </a:r>
          </a:p>
          <a:p>
            <a:pPr algn="l">
              <a:lnSpc>
                <a:spcPts val="2873"/>
              </a:lnSpc>
              <a:spcBef>
                <a:spcPct val="0"/>
              </a:spcBef>
            </a:pPr>
            <a:r>
              <a:rPr lang="en-US" b="true" sz="2588">
                <a:solidFill>
                  <a:srgbClr val="000000"/>
                </a:solidFill>
                <a:latin typeface="Montserrat Bold"/>
                <a:ea typeface="Montserrat Bold"/>
                <a:cs typeface="Montserrat Bold"/>
                <a:sym typeface="Montserrat Bold"/>
              </a:rPr>
              <a:t>►  Transfers</a:t>
            </a:r>
          </a:p>
          <a:p>
            <a:pPr algn="l">
              <a:lnSpc>
                <a:spcPts val="2873"/>
              </a:lnSpc>
              <a:spcBef>
                <a:spcPct val="0"/>
              </a:spcBef>
            </a:pPr>
            <a:r>
              <a:rPr lang="en-US" b="true" sz="2588">
                <a:solidFill>
                  <a:srgbClr val="000000"/>
                </a:solidFill>
                <a:latin typeface="Montserrat Bold"/>
                <a:ea typeface="Montserrat Bold"/>
                <a:cs typeface="Montserrat Bold"/>
                <a:sym typeface="Montserrat Bold"/>
              </a:rPr>
              <a:t>►  International payments</a:t>
            </a:r>
          </a:p>
          <a:p>
            <a:pPr algn="l">
              <a:lnSpc>
                <a:spcPts val="2873"/>
              </a:lnSpc>
              <a:spcBef>
                <a:spcPct val="0"/>
              </a:spcBef>
            </a:pPr>
            <a:r>
              <a:rPr lang="en-US" b="true" sz="2588">
                <a:solidFill>
                  <a:srgbClr val="000000"/>
                </a:solidFill>
                <a:latin typeface="Montserrat Bold"/>
                <a:ea typeface="Montserrat Bold"/>
                <a:cs typeface="Montserrat Bold"/>
                <a:sym typeface="Montserrat Bold"/>
              </a:rPr>
              <a:t>►  Salam contracts</a:t>
            </a:r>
          </a:p>
        </p:txBody>
      </p:sp>
      <p:sp>
        <p:nvSpPr>
          <p:cNvPr name="TextBox 18" id="18"/>
          <p:cNvSpPr txBox="true"/>
          <p:nvPr/>
        </p:nvSpPr>
        <p:spPr>
          <a:xfrm rot="0">
            <a:off x="12679977" y="6380482"/>
            <a:ext cx="2966753" cy="1540345"/>
          </a:xfrm>
          <a:prstGeom prst="rect">
            <a:avLst/>
          </a:prstGeom>
        </p:spPr>
        <p:txBody>
          <a:bodyPr anchor="t" rtlCol="false" tIns="0" lIns="0" bIns="0" rIns="0">
            <a:spAutoFit/>
          </a:bodyPr>
          <a:lstStyle/>
          <a:p>
            <a:pPr algn="ctr">
              <a:lnSpc>
                <a:spcPts val="3085"/>
              </a:lnSpc>
            </a:pPr>
          </a:p>
          <a:p>
            <a:pPr algn="ctr">
              <a:lnSpc>
                <a:spcPts val="3085"/>
              </a:lnSpc>
              <a:spcBef>
                <a:spcPct val="0"/>
              </a:spcBef>
            </a:pPr>
            <a:r>
              <a:rPr lang="en-US" b="true" sz="2780">
                <a:solidFill>
                  <a:srgbClr val="000000"/>
                </a:solidFill>
                <a:latin typeface="Montserrat Bold"/>
                <a:ea typeface="Montserrat Bold"/>
                <a:cs typeface="Montserrat Bold"/>
                <a:sym typeface="Montserrat Bold"/>
              </a:rPr>
              <a:t>Apri</a:t>
            </a:r>
            <a:r>
              <a:rPr lang="en-US" b="true" sz="2780">
                <a:solidFill>
                  <a:srgbClr val="000000"/>
                </a:solidFill>
                <a:latin typeface="Montserrat Bold"/>
                <a:ea typeface="Montserrat Bold"/>
                <a:cs typeface="Montserrat Bold"/>
                <a:sym typeface="Montserrat Bold"/>
              </a:rPr>
              <a:t>l</a:t>
            </a:r>
            <a:r>
              <a:rPr lang="en-US" b="true" sz="2780">
                <a:solidFill>
                  <a:srgbClr val="000000"/>
                </a:solidFill>
                <a:latin typeface="Montserrat Bold"/>
                <a:ea typeface="Montserrat Bold"/>
                <a:cs typeface="Montserrat Bold"/>
                <a:sym typeface="Montserrat Bold"/>
              </a:rPr>
              <a:t> 2025</a:t>
            </a:r>
            <a:r>
              <a:rPr lang="en-US" b="true" sz="2780">
                <a:solidFill>
                  <a:srgbClr val="000000"/>
                </a:solidFill>
                <a:latin typeface="Montserrat Bold"/>
                <a:ea typeface="Montserrat Bold"/>
                <a:cs typeface="Montserrat Bold"/>
                <a:sym typeface="Montserrat Bold"/>
              </a:rPr>
              <a:t> transaction </a:t>
            </a:r>
            <a:r>
              <a:rPr lang="en-US" b="true" sz="2780">
                <a:solidFill>
                  <a:srgbClr val="000000"/>
                </a:solidFill>
                <a:latin typeface="Montserrat Bold"/>
                <a:ea typeface="Montserrat Bold"/>
                <a:cs typeface="Montserrat Bold"/>
                <a:sym typeface="Montserrat Bold"/>
              </a:rPr>
              <a:t>perio</a:t>
            </a:r>
            <a:r>
              <a:rPr lang="en-US" b="true" sz="2780">
                <a:solidFill>
                  <a:srgbClr val="000000"/>
                </a:solidFill>
                <a:latin typeface="Montserrat Bold"/>
                <a:ea typeface="Montserrat Bold"/>
                <a:cs typeface="Montserrat Bold"/>
                <a:sym typeface="Montserrat Bold"/>
              </a:rPr>
              <a:t>d</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9528" y="5200430"/>
            <a:ext cx="1179056" cy="5251494"/>
            <a:chOff x="0" y="0"/>
            <a:chExt cx="138247" cy="615750"/>
          </a:xfrm>
        </p:grpSpPr>
        <p:sp>
          <p:nvSpPr>
            <p:cNvPr name="Freeform 3" id="3"/>
            <p:cNvSpPr/>
            <p:nvPr/>
          </p:nvSpPr>
          <p:spPr>
            <a:xfrm flipH="false" flipV="false" rot="0">
              <a:off x="0" y="0"/>
              <a:ext cx="138247" cy="615750"/>
            </a:xfrm>
            <a:custGeom>
              <a:avLst/>
              <a:gdLst/>
              <a:ahLst/>
              <a:cxnLst/>
              <a:rect r="r" b="b" t="t" l="l"/>
              <a:pathLst>
                <a:path h="615750" w="138247">
                  <a:moveTo>
                    <a:pt x="0" y="0"/>
                  </a:moveTo>
                  <a:lnTo>
                    <a:pt x="138247" y="0"/>
                  </a:lnTo>
                  <a:lnTo>
                    <a:pt x="138247" y="615750"/>
                  </a:lnTo>
                  <a:lnTo>
                    <a:pt x="0" y="615750"/>
                  </a:lnTo>
                  <a:close/>
                </a:path>
              </a:pathLst>
            </a:custGeom>
            <a:gradFill rotWithShape="true">
              <a:gsLst>
                <a:gs pos="0">
                  <a:srgbClr val="123D33">
                    <a:alpha val="100000"/>
                  </a:srgbClr>
                </a:gs>
                <a:gs pos="50000">
                  <a:srgbClr val="106861">
                    <a:alpha val="100000"/>
                  </a:srgbClr>
                </a:gs>
                <a:gs pos="100000">
                  <a:srgbClr val="CCDBDB">
                    <a:alpha val="100000"/>
                  </a:srgbClr>
                </a:gs>
              </a:gsLst>
              <a:lin ang="5400000"/>
            </a:gradFill>
          </p:spPr>
        </p:sp>
        <p:sp>
          <p:nvSpPr>
            <p:cNvPr name="TextBox 4" id="4"/>
            <p:cNvSpPr txBox="true"/>
            <p:nvPr/>
          </p:nvSpPr>
          <p:spPr>
            <a:xfrm>
              <a:off x="0" y="-9525"/>
              <a:ext cx="138247" cy="625275"/>
            </a:xfrm>
            <a:prstGeom prst="rect">
              <a:avLst/>
            </a:prstGeom>
          </p:spPr>
          <p:txBody>
            <a:bodyPr anchor="ctr" rtlCol="false" tIns="50800" lIns="50800" bIns="50800" rIns="50800"/>
            <a:lstStyle/>
            <a:p>
              <a:pPr algn="ctr">
                <a:lnSpc>
                  <a:spcPts val="1300"/>
                </a:lnSpc>
              </a:pPr>
            </a:p>
          </p:txBody>
        </p:sp>
      </p:grpSp>
      <p:sp>
        <p:nvSpPr>
          <p:cNvPr name="AutoShape 5" id="5"/>
          <p:cNvSpPr/>
          <p:nvPr/>
        </p:nvSpPr>
        <p:spPr>
          <a:xfrm>
            <a:off x="850101" y="3748503"/>
            <a:ext cx="0" cy="6538497"/>
          </a:xfrm>
          <a:prstGeom prst="line">
            <a:avLst/>
          </a:prstGeom>
          <a:ln cap="rnd" w="28575">
            <a:solidFill>
              <a:srgbClr val="232323">
                <a:alpha val="40000"/>
              </a:srgbClr>
            </a:solidFill>
            <a:prstDash val="solid"/>
            <a:headEnd type="none" len="sm" w="sm"/>
            <a:tailEnd type="none" len="sm" w="sm"/>
          </a:ln>
        </p:spPr>
      </p:sp>
      <p:sp>
        <p:nvSpPr>
          <p:cNvPr name="AutoShape 6" id="6"/>
          <p:cNvSpPr/>
          <p:nvPr/>
        </p:nvSpPr>
        <p:spPr>
          <a:xfrm flipH="true" flipV="true">
            <a:off x="-2709691" y="4259392"/>
            <a:ext cx="4164402" cy="0"/>
          </a:xfrm>
          <a:prstGeom prst="line">
            <a:avLst/>
          </a:prstGeom>
          <a:ln cap="rnd" w="28575">
            <a:solidFill>
              <a:srgbClr val="232323">
                <a:alpha val="40000"/>
              </a:srgbClr>
            </a:solidFill>
            <a:prstDash val="solid"/>
            <a:headEnd type="none" len="sm" w="sm"/>
            <a:tailEnd type="none" len="sm" w="sm"/>
          </a:ln>
        </p:spPr>
      </p:sp>
      <p:grpSp>
        <p:nvGrpSpPr>
          <p:cNvPr name="Group 7" id="7"/>
          <p:cNvGrpSpPr/>
          <p:nvPr/>
        </p:nvGrpSpPr>
        <p:grpSpPr>
          <a:xfrm rot="0">
            <a:off x="2800509" y="4648187"/>
            <a:ext cx="12555251" cy="1763190"/>
            <a:chOff x="0" y="0"/>
            <a:chExt cx="16740334" cy="2350919"/>
          </a:xfrm>
        </p:grpSpPr>
        <p:sp>
          <p:nvSpPr>
            <p:cNvPr name="Freeform 8" id="8"/>
            <p:cNvSpPr/>
            <p:nvPr/>
          </p:nvSpPr>
          <p:spPr>
            <a:xfrm flipH="false" flipV="false" rot="0">
              <a:off x="0" y="0"/>
              <a:ext cx="2921877" cy="2087814"/>
            </a:xfrm>
            <a:custGeom>
              <a:avLst/>
              <a:gdLst/>
              <a:ahLst/>
              <a:cxnLst/>
              <a:rect r="r" b="b" t="t" l="l"/>
              <a:pathLst>
                <a:path h="2087814" w="2921877">
                  <a:moveTo>
                    <a:pt x="0" y="0"/>
                  </a:moveTo>
                  <a:lnTo>
                    <a:pt x="2921877" y="0"/>
                  </a:lnTo>
                  <a:lnTo>
                    <a:pt x="2921877" y="2087814"/>
                  </a:lnTo>
                  <a:lnTo>
                    <a:pt x="0" y="20878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3296655" y="-47625"/>
              <a:ext cx="13443679" cy="2398544"/>
            </a:xfrm>
            <a:prstGeom prst="rect">
              <a:avLst/>
            </a:prstGeom>
          </p:spPr>
          <p:txBody>
            <a:bodyPr anchor="t" rtlCol="false" tIns="0" lIns="0" bIns="0" rIns="0">
              <a:spAutoFit/>
            </a:bodyPr>
            <a:lstStyle/>
            <a:p>
              <a:pPr algn="l">
                <a:lnSpc>
                  <a:spcPts val="3616"/>
                </a:lnSpc>
                <a:spcBef>
                  <a:spcPct val="0"/>
                </a:spcBef>
              </a:pPr>
              <a:r>
                <a:rPr lang="en-US" b="true" sz="2583">
                  <a:solidFill>
                    <a:srgbClr val="123D33"/>
                  </a:solidFill>
                  <a:latin typeface="Montserrat Bold"/>
                  <a:ea typeface="Montserrat Bold"/>
                  <a:cs typeface="Montserrat Bold"/>
                  <a:sym typeface="Montserrat Bold"/>
                </a:rPr>
                <a:t>I created a Python simulation of a blockchain banking system using real-life data (April 2025). Compare how the same operations perform under blockchain vs traditional methods.</a:t>
              </a:r>
            </a:p>
          </p:txBody>
        </p:sp>
      </p:grpSp>
      <p:sp>
        <p:nvSpPr>
          <p:cNvPr name="TextBox 10" id="10"/>
          <p:cNvSpPr txBox="true"/>
          <p:nvPr/>
        </p:nvSpPr>
        <p:spPr>
          <a:xfrm rot="0">
            <a:off x="2583056" y="820950"/>
            <a:ext cx="13121888" cy="1587492"/>
          </a:xfrm>
          <a:prstGeom prst="rect">
            <a:avLst/>
          </a:prstGeom>
        </p:spPr>
        <p:txBody>
          <a:bodyPr anchor="t" rtlCol="false" tIns="0" lIns="0" bIns="0" rIns="0">
            <a:spAutoFit/>
          </a:bodyPr>
          <a:lstStyle/>
          <a:p>
            <a:pPr algn="ctr">
              <a:lnSpc>
                <a:spcPts val="11620"/>
              </a:lnSpc>
              <a:spcBef>
                <a:spcPct val="0"/>
              </a:spcBef>
            </a:pPr>
            <a:r>
              <a:rPr lang="en-US" b="true" sz="8300" spc="-639">
                <a:solidFill>
                  <a:srgbClr val="000000"/>
                </a:solidFill>
                <a:latin typeface="Akzidenz-Grotesk Bold"/>
                <a:ea typeface="Akzidenz-Grotesk Bold"/>
                <a:cs typeface="Akzidenz-Grotesk Bold"/>
                <a:sym typeface="Akzidenz-Grotesk Bold"/>
              </a:rPr>
              <a:t>SALAM BLOCK SIMULATION</a:t>
            </a:r>
          </a:p>
        </p:txBody>
      </p:sp>
      <p:sp>
        <p:nvSpPr>
          <p:cNvPr name="Freeform 11" id="11"/>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415486" y="1028700"/>
            <a:ext cx="15843814" cy="8379450"/>
          </a:xfrm>
          <a:custGeom>
            <a:avLst/>
            <a:gdLst/>
            <a:ahLst/>
            <a:cxnLst/>
            <a:rect r="r" b="b" t="t" l="l"/>
            <a:pathLst>
              <a:path h="8379450" w="15843814">
                <a:moveTo>
                  <a:pt x="0" y="0"/>
                </a:moveTo>
                <a:lnTo>
                  <a:pt x="15843814" y="0"/>
                </a:lnTo>
                <a:lnTo>
                  <a:pt x="15843814" y="8379450"/>
                </a:lnTo>
                <a:lnTo>
                  <a:pt x="0" y="8379450"/>
                </a:lnTo>
                <a:lnTo>
                  <a:pt x="0" y="0"/>
                </a:lnTo>
                <a:close/>
              </a:path>
            </a:pathLst>
          </a:custGeom>
          <a:blipFill>
            <a:blip r:embed="rId3"/>
            <a:stretch>
              <a:fillRect l="-1563" t="-347" r="0" b="-39599"/>
            </a:stretch>
          </a:blipFill>
        </p:spPr>
      </p:sp>
      <p:sp>
        <p:nvSpPr>
          <p:cNvPr name="TextBox 4" id="4"/>
          <p:cNvSpPr txBox="true"/>
          <p:nvPr/>
        </p:nvSpPr>
        <p:spPr>
          <a:xfrm rot="0">
            <a:off x="3310378" y="2327504"/>
            <a:ext cx="11667245" cy="1428750"/>
          </a:xfrm>
          <a:prstGeom prst="rect">
            <a:avLst/>
          </a:prstGeom>
        </p:spPr>
        <p:txBody>
          <a:bodyPr anchor="t" rtlCol="false" tIns="0" lIns="0" bIns="0" rIns="0">
            <a:spAutoFit/>
          </a:bodyPr>
          <a:lstStyle/>
          <a:p>
            <a:pPr algn="ctr" marL="0" indent="0" lvl="0">
              <a:lnSpc>
                <a:spcPts val="11279"/>
              </a:lnSpc>
            </a:pPr>
            <a:r>
              <a:rPr lang="en-US" sz="9399">
                <a:solidFill>
                  <a:srgbClr val="035D61"/>
                </a:solidFill>
                <a:latin typeface="League Spartan"/>
                <a:ea typeface="League Spartan"/>
                <a:cs typeface="League Spartan"/>
                <a:sym typeface="League Spartan"/>
              </a:rPr>
              <a:t>CONTENT</a:t>
            </a:r>
          </a:p>
        </p:txBody>
      </p:sp>
      <p:sp>
        <p:nvSpPr>
          <p:cNvPr name="TextBox 5" id="5"/>
          <p:cNvSpPr txBox="true"/>
          <p:nvPr/>
        </p:nvSpPr>
        <p:spPr>
          <a:xfrm rot="0">
            <a:off x="3772021" y="4703035"/>
            <a:ext cx="3287272" cy="489563"/>
          </a:xfrm>
          <a:prstGeom prst="rect">
            <a:avLst/>
          </a:prstGeom>
        </p:spPr>
        <p:txBody>
          <a:bodyPr anchor="t" rtlCol="false" tIns="0" lIns="0" bIns="0" rIns="0">
            <a:spAutoFit/>
          </a:bodyPr>
          <a:lstStyle/>
          <a:p>
            <a:pPr algn="ctr">
              <a:lnSpc>
                <a:spcPts val="3991"/>
              </a:lnSpc>
            </a:pPr>
            <a:r>
              <a:rPr lang="en-US" sz="2850" spc="37">
                <a:solidFill>
                  <a:srgbClr val="035D61"/>
                </a:solidFill>
                <a:latin typeface="League Spartan"/>
                <a:ea typeface="League Spartan"/>
                <a:cs typeface="League Spartan"/>
                <a:sym typeface="League Spartan"/>
              </a:rPr>
              <a:t>INTRODUCTION</a:t>
            </a:r>
          </a:p>
        </p:txBody>
      </p:sp>
      <p:sp>
        <p:nvSpPr>
          <p:cNvPr name="TextBox 6" id="6"/>
          <p:cNvSpPr txBox="true"/>
          <p:nvPr/>
        </p:nvSpPr>
        <p:spPr>
          <a:xfrm rot="0">
            <a:off x="2295119" y="4591435"/>
            <a:ext cx="1722362" cy="626990"/>
          </a:xfrm>
          <a:prstGeom prst="rect">
            <a:avLst/>
          </a:prstGeom>
        </p:spPr>
        <p:txBody>
          <a:bodyPr anchor="t" rtlCol="false" tIns="0" lIns="0" bIns="0" rIns="0">
            <a:spAutoFit/>
          </a:bodyPr>
          <a:lstStyle/>
          <a:p>
            <a:pPr algn="ctr">
              <a:lnSpc>
                <a:spcPts val="5172"/>
              </a:lnSpc>
            </a:pPr>
            <a:r>
              <a:rPr lang="en-US" sz="3694" spc="48">
                <a:solidFill>
                  <a:srgbClr val="035D61"/>
                </a:solidFill>
                <a:latin typeface="League Spartan"/>
                <a:ea typeface="League Spartan"/>
                <a:cs typeface="League Spartan"/>
                <a:sym typeface="League Spartan"/>
              </a:rPr>
              <a:t>1.</a:t>
            </a:r>
          </a:p>
        </p:txBody>
      </p:sp>
      <p:sp>
        <p:nvSpPr>
          <p:cNvPr name="AutoShape 7" id="7"/>
          <p:cNvSpPr/>
          <p:nvPr/>
        </p:nvSpPr>
        <p:spPr>
          <a:xfrm>
            <a:off x="2942091" y="8656487"/>
            <a:ext cx="5343717" cy="0"/>
          </a:xfrm>
          <a:prstGeom prst="line">
            <a:avLst/>
          </a:prstGeom>
          <a:ln cap="rnd" w="9525">
            <a:solidFill>
              <a:srgbClr val="8EA792"/>
            </a:solidFill>
            <a:prstDash val="solid"/>
            <a:headEnd type="none" len="sm" w="sm"/>
            <a:tailEnd type="none" len="sm" w="sm"/>
          </a:ln>
        </p:spPr>
      </p:sp>
      <p:sp>
        <p:nvSpPr>
          <p:cNvPr name="TextBox 8" id="8"/>
          <p:cNvSpPr txBox="true"/>
          <p:nvPr/>
        </p:nvSpPr>
        <p:spPr>
          <a:xfrm rot="0">
            <a:off x="2452185" y="7073282"/>
            <a:ext cx="1408230" cy="626990"/>
          </a:xfrm>
          <a:prstGeom prst="rect">
            <a:avLst/>
          </a:prstGeom>
        </p:spPr>
        <p:txBody>
          <a:bodyPr anchor="t" rtlCol="false" tIns="0" lIns="0" bIns="0" rIns="0">
            <a:spAutoFit/>
          </a:bodyPr>
          <a:lstStyle/>
          <a:p>
            <a:pPr algn="ctr">
              <a:lnSpc>
                <a:spcPts val="5172"/>
              </a:lnSpc>
            </a:pPr>
            <a:r>
              <a:rPr lang="en-US" sz="3694" spc="48">
                <a:solidFill>
                  <a:srgbClr val="035D61"/>
                </a:solidFill>
                <a:latin typeface="League Spartan"/>
                <a:ea typeface="League Spartan"/>
                <a:cs typeface="League Spartan"/>
                <a:sym typeface="League Spartan"/>
              </a:rPr>
              <a:t>2.</a:t>
            </a:r>
          </a:p>
        </p:txBody>
      </p:sp>
      <p:sp>
        <p:nvSpPr>
          <p:cNvPr name="TextBox 9" id="9"/>
          <p:cNvSpPr txBox="true"/>
          <p:nvPr/>
        </p:nvSpPr>
        <p:spPr>
          <a:xfrm rot="0">
            <a:off x="3860415" y="7233012"/>
            <a:ext cx="4338013" cy="402780"/>
          </a:xfrm>
          <a:prstGeom prst="rect">
            <a:avLst/>
          </a:prstGeom>
        </p:spPr>
        <p:txBody>
          <a:bodyPr anchor="t" rtlCol="false" tIns="0" lIns="0" bIns="0" rIns="0">
            <a:spAutoFit/>
          </a:bodyPr>
          <a:lstStyle/>
          <a:p>
            <a:pPr algn="just">
              <a:lnSpc>
                <a:spcPts val="3002"/>
              </a:lnSpc>
            </a:pPr>
            <a:r>
              <a:rPr lang="en-US" sz="2832" spc="73">
                <a:solidFill>
                  <a:srgbClr val="035D61"/>
                </a:solidFill>
                <a:latin typeface="League Spartan"/>
                <a:ea typeface="League Spartan"/>
                <a:cs typeface="League Spartan"/>
                <a:sym typeface="League Spartan"/>
              </a:rPr>
              <a:t>METHODOLOGY </a:t>
            </a:r>
          </a:p>
        </p:txBody>
      </p:sp>
      <p:sp>
        <p:nvSpPr>
          <p:cNvPr name="TextBox 10" id="10"/>
          <p:cNvSpPr txBox="true"/>
          <p:nvPr/>
        </p:nvSpPr>
        <p:spPr>
          <a:xfrm rot="0">
            <a:off x="4311215" y="5260802"/>
            <a:ext cx="5038940" cy="1723835"/>
          </a:xfrm>
          <a:prstGeom prst="rect">
            <a:avLst/>
          </a:prstGeom>
        </p:spPr>
        <p:txBody>
          <a:bodyPr anchor="t" rtlCol="false" tIns="0" lIns="0" bIns="0" rIns="0">
            <a:spAutoFit/>
          </a:bodyPr>
          <a:lstStyle/>
          <a:p>
            <a:pPr algn="just" marL="460330" indent="-230165" lvl="1">
              <a:lnSpc>
                <a:spcPts val="2260"/>
              </a:lnSpc>
              <a:buFont typeface="Arial"/>
              <a:buChar char="•"/>
            </a:pPr>
            <a:r>
              <a:rPr lang="en-US" sz="2132" spc="55">
                <a:solidFill>
                  <a:srgbClr val="000000"/>
                </a:solidFill>
                <a:latin typeface="League Spartan"/>
                <a:ea typeface="League Spartan"/>
                <a:cs typeface="League Spartan"/>
                <a:sym typeface="League Spartan"/>
              </a:rPr>
              <a:t>BACKGROUND </a:t>
            </a:r>
          </a:p>
          <a:p>
            <a:pPr algn="just" marL="460330" indent="-230165" lvl="1">
              <a:lnSpc>
                <a:spcPts val="2260"/>
              </a:lnSpc>
              <a:buFont typeface="Arial"/>
              <a:buChar char="•"/>
            </a:pPr>
            <a:r>
              <a:rPr lang="en-US" sz="2132" spc="55">
                <a:solidFill>
                  <a:srgbClr val="000000"/>
                </a:solidFill>
                <a:latin typeface="League Spartan"/>
                <a:ea typeface="League Spartan"/>
                <a:cs typeface="League Spartan"/>
                <a:sym typeface="League Spartan"/>
              </a:rPr>
              <a:t>PROBLEM STATEMENT </a:t>
            </a:r>
          </a:p>
          <a:p>
            <a:pPr algn="l" marL="460330" indent="-230165" lvl="1">
              <a:lnSpc>
                <a:spcPts val="2260"/>
              </a:lnSpc>
              <a:buFont typeface="Arial"/>
              <a:buChar char="•"/>
            </a:pPr>
            <a:r>
              <a:rPr lang="en-US" sz="2132" spc="55">
                <a:solidFill>
                  <a:srgbClr val="000000"/>
                </a:solidFill>
                <a:latin typeface="League Spartan"/>
                <a:ea typeface="League Spartan"/>
                <a:cs typeface="League Spartan"/>
                <a:sym typeface="League Spartan"/>
              </a:rPr>
              <a:t>RESEARCH OBJECTIVES</a:t>
            </a:r>
          </a:p>
          <a:p>
            <a:pPr algn="l" marL="460330" indent="-230165" lvl="1">
              <a:lnSpc>
                <a:spcPts val="2260"/>
              </a:lnSpc>
              <a:buFont typeface="Arial"/>
              <a:buChar char="•"/>
            </a:pPr>
            <a:r>
              <a:rPr lang="en-US" sz="2132" spc="55">
                <a:solidFill>
                  <a:srgbClr val="000000"/>
                </a:solidFill>
                <a:latin typeface="League Spartan"/>
                <a:ea typeface="League Spartan"/>
                <a:cs typeface="League Spartan"/>
                <a:sym typeface="League Spartan"/>
              </a:rPr>
              <a:t>RESEARCH QUESTIONS</a:t>
            </a:r>
          </a:p>
          <a:p>
            <a:pPr algn="just" marL="460330" indent="-230165" lvl="1">
              <a:lnSpc>
                <a:spcPts val="2260"/>
              </a:lnSpc>
              <a:buFont typeface="Arial"/>
              <a:buChar char="•"/>
            </a:pPr>
            <a:r>
              <a:rPr lang="en-US" sz="2132" spc="55">
                <a:solidFill>
                  <a:srgbClr val="000000"/>
                </a:solidFill>
                <a:latin typeface="League Spartan"/>
                <a:ea typeface="League Spartan"/>
                <a:cs typeface="League Spartan"/>
                <a:sym typeface="League Spartan"/>
              </a:rPr>
              <a:t>OPERATIONAL DEFINITIONS</a:t>
            </a:r>
          </a:p>
          <a:p>
            <a:pPr algn="just" marL="460330" indent="-230165" lvl="1">
              <a:lnSpc>
                <a:spcPts val="2260"/>
              </a:lnSpc>
              <a:buFont typeface="Arial"/>
              <a:buChar char="•"/>
            </a:pPr>
            <a:r>
              <a:rPr lang="en-US" sz="2132" spc="55">
                <a:solidFill>
                  <a:srgbClr val="000000"/>
                </a:solidFill>
                <a:latin typeface="League Spartan"/>
                <a:ea typeface="League Spartan"/>
                <a:cs typeface="League Spartan"/>
                <a:sym typeface="League Spartan"/>
              </a:rPr>
              <a:t>OVER VIEW OF VARIABLES</a:t>
            </a:r>
          </a:p>
        </p:txBody>
      </p:sp>
      <p:sp>
        <p:nvSpPr>
          <p:cNvPr name="AutoShape 11" id="11"/>
          <p:cNvSpPr/>
          <p:nvPr/>
        </p:nvSpPr>
        <p:spPr>
          <a:xfrm>
            <a:off x="2942091" y="6941976"/>
            <a:ext cx="5343717" cy="0"/>
          </a:xfrm>
          <a:prstGeom prst="line">
            <a:avLst/>
          </a:prstGeom>
          <a:ln cap="rnd" w="9525">
            <a:solidFill>
              <a:srgbClr val="8EA792"/>
            </a:solidFill>
            <a:prstDash val="solid"/>
            <a:headEnd type="none" len="sm" w="sm"/>
            <a:tailEnd type="none" len="sm" w="sm"/>
          </a:ln>
        </p:spPr>
      </p:sp>
      <p:sp>
        <p:nvSpPr>
          <p:cNvPr name="TextBox 12" id="12"/>
          <p:cNvSpPr txBox="true"/>
          <p:nvPr/>
        </p:nvSpPr>
        <p:spPr>
          <a:xfrm rot="0">
            <a:off x="4311215" y="7794665"/>
            <a:ext cx="5038940" cy="866585"/>
          </a:xfrm>
          <a:prstGeom prst="rect">
            <a:avLst/>
          </a:prstGeom>
        </p:spPr>
        <p:txBody>
          <a:bodyPr anchor="t" rtlCol="false" tIns="0" lIns="0" bIns="0" rIns="0">
            <a:spAutoFit/>
          </a:bodyPr>
          <a:lstStyle/>
          <a:p>
            <a:pPr algn="l" marL="460330" indent="-230165" lvl="1">
              <a:lnSpc>
                <a:spcPts val="2260"/>
              </a:lnSpc>
              <a:buFont typeface="Arial"/>
              <a:buChar char="•"/>
            </a:pPr>
            <a:r>
              <a:rPr lang="en-US" sz="2132" spc="55">
                <a:solidFill>
                  <a:srgbClr val="000000"/>
                </a:solidFill>
                <a:latin typeface="League Spartan"/>
                <a:ea typeface="League Spartan"/>
                <a:cs typeface="League Spartan"/>
                <a:sym typeface="League Spartan"/>
              </a:rPr>
              <a:t>SIM</a:t>
            </a:r>
            <a:r>
              <a:rPr lang="en-US" sz="2132" spc="55">
                <a:solidFill>
                  <a:srgbClr val="000000"/>
                </a:solidFill>
                <a:latin typeface="League Spartan"/>
                <a:ea typeface="League Spartan"/>
                <a:cs typeface="League Spartan"/>
                <a:sym typeface="League Spartan"/>
              </a:rPr>
              <a:t>ULATION DESIGN</a:t>
            </a:r>
          </a:p>
          <a:p>
            <a:pPr algn="l" marL="460330" indent="-230165" lvl="1">
              <a:lnSpc>
                <a:spcPts val="2260"/>
              </a:lnSpc>
              <a:buFont typeface="Arial"/>
              <a:buChar char="•"/>
            </a:pPr>
            <a:r>
              <a:rPr lang="en-US" sz="2132" spc="55">
                <a:solidFill>
                  <a:srgbClr val="000000"/>
                </a:solidFill>
                <a:latin typeface="League Spartan"/>
                <a:ea typeface="League Spartan"/>
                <a:cs typeface="League Spartan"/>
                <a:sym typeface="League Spartan"/>
              </a:rPr>
              <a:t>COMPARISON METRICS</a:t>
            </a:r>
          </a:p>
          <a:p>
            <a:pPr algn="just">
              <a:lnSpc>
                <a:spcPts val="2260"/>
              </a:lnSpc>
            </a:pPr>
          </a:p>
        </p:txBody>
      </p:sp>
      <p:sp>
        <p:nvSpPr>
          <p:cNvPr name="AutoShape 13" id="13"/>
          <p:cNvSpPr/>
          <p:nvPr/>
        </p:nvSpPr>
        <p:spPr>
          <a:xfrm>
            <a:off x="9014908" y="8551531"/>
            <a:ext cx="5343717" cy="0"/>
          </a:xfrm>
          <a:prstGeom prst="line">
            <a:avLst/>
          </a:prstGeom>
          <a:ln cap="rnd" w="9525">
            <a:solidFill>
              <a:srgbClr val="8EA792"/>
            </a:solidFill>
            <a:prstDash val="solid"/>
            <a:headEnd type="none" len="sm" w="sm"/>
            <a:tailEnd type="none" len="sm" w="sm"/>
          </a:ln>
        </p:spPr>
      </p:sp>
      <p:sp>
        <p:nvSpPr>
          <p:cNvPr name="TextBox 14" id="14"/>
          <p:cNvSpPr txBox="true"/>
          <p:nvPr/>
        </p:nvSpPr>
        <p:spPr>
          <a:xfrm rot="0">
            <a:off x="8731158" y="7700704"/>
            <a:ext cx="1438850" cy="626990"/>
          </a:xfrm>
          <a:prstGeom prst="rect">
            <a:avLst/>
          </a:prstGeom>
        </p:spPr>
        <p:txBody>
          <a:bodyPr anchor="t" rtlCol="false" tIns="0" lIns="0" bIns="0" rIns="0">
            <a:spAutoFit/>
          </a:bodyPr>
          <a:lstStyle/>
          <a:p>
            <a:pPr algn="ctr">
              <a:lnSpc>
                <a:spcPts val="5172"/>
              </a:lnSpc>
            </a:pPr>
            <a:r>
              <a:rPr lang="en-US" sz="3694" spc="48">
                <a:solidFill>
                  <a:srgbClr val="035D61"/>
                </a:solidFill>
                <a:latin typeface="League Spartan"/>
                <a:ea typeface="League Spartan"/>
                <a:cs typeface="League Spartan"/>
                <a:sym typeface="League Spartan"/>
              </a:rPr>
              <a:t>4.</a:t>
            </a:r>
          </a:p>
        </p:txBody>
      </p:sp>
      <p:sp>
        <p:nvSpPr>
          <p:cNvPr name="TextBox 15" id="15"/>
          <p:cNvSpPr txBox="true"/>
          <p:nvPr/>
        </p:nvSpPr>
        <p:spPr>
          <a:xfrm rot="0">
            <a:off x="9881390" y="7843229"/>
            <a:ext cx="7377910" cy="418139"/>
          </a:xfrm>
          <a:prstGeom prst="rect">
            <a:avLst/>
          </a:prstGeom>
        </p:spPr>
        <p:txBody>
          <a:bodyPr anchor="t" rtlCol="false" tIns="0" lIns="0" bIns="0" rIns="0">
            <a:spAutoFit/>
          </a:bodyPr>
          <a:lstStyle/>
          <a:p>
            <a:pPr algn="l">
              <a:lnSpc>
                <a:spcPts val="3276"/>
              </a:lnSpc>
            </a:pPr>
            <a:r>
              <a:rPr lang="en-US" sz="2848">
                <a:solidFill>
                  <a:srgbClr val="035D61"/>
                </a:solidFill>
                <a:latin typeface="League Spartan"/>
                <a:ea typeface="League Spartan"/>
                <a:cs typeface="League Spartan"/>
                <a:sym typeface="League Spartan"/>
              </a:rPr>
              <a:t>CONCLUSION &amp; RECOMMENDATIONS</a:t>
            </a:r>
          </a:p>
        </p:txBody>
      </p:sp>
      <p:sp>
        <p:nvSpPr>
          <p:cNvPr name="AutoShape 16" id="16"/>
          <p:cNvSpPr/>
          <p:nvPr/>
        </p:nvSpPr>
        <p:spPr>
          <a:xfrm>
            <a:off x="9014908" y="7057006"/>
            <a:ext cx="5343717" cy="0"/>
          </a:xfrm>
          <a:prstGeom prst="line">
            <a:avLst/>
          </a:prstGeom>
          <a:ln cap="rnd" w="9525">
            <a:solidFill>
              <a:srgbClr val="8EA792"/>
            </a:solidFill>
            <a:prstDash val="solid"/>
            <a:headEnd type="none" len="sm" w="sm"/>
            <a:tailEnd type="none" len="sm" w="sm"/>
          </a:ln>
        </p:spPr>
      </p:sp>
      <p:sp>
        <p:nvSpPr>
          <p:cNvPr name="TextBox 17" id="17"/>
          <p:cNvSpPr txBox="true"/>
          <p:nvPr/>
        </p:nvSpPr>
        <p:spPr>
          <a:xfrm rot="0">
            <a:off x="9881390" y="6885890"/>
            <a:ext cx="6326520" cy="380333"/>
          </a:xfrm>
          <a:prstGeom prst="rect">
            <a:avLst/>
          </a:prstGeom>
        </p:spPr>
        <p:txBody>
          <a:bodyPr anchor="t" rtlCol="false" tIns="0" lIns="0" bIns="0" rIns="0">
            <a:spAutoFit/>
          </a:bodyPr>
          <a:lstStyle/>
          <a:p>
            <a:pPr algn="l">
              <a:lnSpc>
                <a:spcPts val="2803"/>
              </a:lnSpc>
            </a:pPr>
          </a:p>
        </p:txBody>
      </p:sp>
      <p:sp>
        <p:nvSpPr>
          <p:cNvPr name="TextBox 18" id="18"/>
          <p:cNvSpPr txBox="true"/>
          <p:nvPr/>
        </p:nvSpPr>
        <p:spPr>
          <a:xfrm rot="0">
            <a:off x="8731158" y="6780613"/>
            <a:ext cx="1438850" cy="626990"/>
          </a:xfrm>
          <a:prstGeom prst="rect">
            <a:avLst/>
          </a:prstGeom>
        </p:spPr>
        <p:txBody>
          <a:bodyPr anchor="t" rtlCol="false" tIns="0" lIns="0" bIns="0" rIns="0">
            <a:spAutoFit/>
          </a:bodyPr>
          <a:lstStyle/>
          <a:p>
            <a:pPr algn="ctr">
              <a:lnSpc>
                <a:spcPts val="5172"/>
              </a:lnSpc>
            </a:pPr>
          </a:p>
        </p:txBody>
      </p:sp>
      <p:sp>
        <p:nvSpPr>
          <p:cNvPr name="TextBox 19" id="19"/>
          <p:cNvSpPr txBox="true"/>
          <p:nvPr/>
        </p:nvSpPr>
        <p:spPr>
          <a:xfrm rot="0">
            <a:off x="8731158" y="4710193"/>
            <a:ext cx="1438850" cy="626990"/>
          </a:xfrm>
          <a:prstGeom prst="rect">
            <a:avLst/>
          </a:prstGeom>
        </p:spPr>
        <p:txBody>
          <a:bodyPr anchor="t" rtlCol="false" tIns="0" lIns="0" bIns="0" rIns="0">
            <a:spAutoFit/>
          </a:bodyPr>
          <a:lstStyle/>
          <a:p>
            <a:pPr algn="ctr">
              <a:lnSpc>
                <a:spcPts val="5172"/>
              </a:lnSpc>
            </a:pPr>
            <a:r>
              <a:rPr lang="en-US" sz="3694" spc="48">
                <a:solidFill>
                  <a:srgbClr val="035D61"/>
                </a:solidFill>
                <a:latin typeface="League Spartan"/>
                <a:ea typeface="League Spartan"/>
                <a:cs typeface="League Spartan"/>
                <a:sym typeface="League Spartan"/>
              </a:rPr>
              <a:t>3.</a:t>
            </a:r>
          </a:p>
        </p:txBody>
      </p:sp>
      <p:sp>
        <p:nvSpPr>
          <p:cNvPr name="TextBox 20" id="20"/>
          <p:cNvSpPr txBox="true"/>
          <p:nvPr/>
        </p:nvSpPr>
        <p:spPr>
          <a:xfrm rot="0">
            <a:off x="10180961" y="4873520"/>
            <a:ext cx="4421383" cy="395587"/>
          </a:xfrm>
          <a:prstGeom prst="rect">
            <a:avLst/>
          </a:prstGeom>
        </p:spPr>
        <p:txBody>
          <a:bodyPr anchor="t" rtlCol="false" tIns="0" lIns="0" bIns="0" rIns="0">
            <a:spAutoFit/>
          </a:bodyPr>
          <a:lstStyle/>
          <a:p>
            <a:pPr algn="l">
              <a:lnSpc>
                <a:spcPts val="3058"/>
              </a:lnSpc>
            </a:pPr>
            <a:r>
              <a:rPr lang="en-US" sz="2832" spc="-90">
                <a:solidFill>
                  <a:srgbClr val="035D61"/>
                </a:solidFill>
                <a:latin typeface="League Spartan"/>
                <a:ea typeface="League Spartan"/>
                <a:cs typeface="League Spartan"/>
                <a:sym typeface="League Spartan"/>
              </a:rPr>
              <a:t>RESULTS &amp; ANALYSIS</a:t>
            </a:r>
          </a:p>
        </p:txBody>
      </p:sp>
      <p:sp>
        <p:nvSpPr>
          <p:cNvPr name="TextBox 21" id="21"/>
          <p:cNvSpPr txBox="true"/>
          <p:nvPr/>
        </p:nvSpPr>
        <p:spPr>
          <a:xfrm rot="0">
            <a:off x="10743170" y="5365758"/>
            <a:ext cx="5038940" cy="1522598"/>
          </a:xfrm>
          <a:prstGeom prst="rect">
            <a:avLst/>
          </a:prstGeom>
        </p:spPr>
        <p:txBody>
          <a:bodyPr anchor="t" rtlCol="false" tIns="0" lIns="0" bIns="0" rIns="0">
            <a:spAutoFit/>
          </a:bodyPr>
          <a:lstStyle/>
          <a:p>
            <a:pPr algn="l" marL="460330" indent="-230165" lvl="1">
              <a:lnSpc>
                <a:spcPts val="2260"/>
              </a:lnSpc>
              <a:buFont typeface="Arial"/>
              <a:buChar char="•"/>
            </a:pPr>
            <a:r>
              <a:rPr lang="en-US" sz="2132" spc="55">
                <a:solidFill>
                  <a:srgbClr val="000000"/>
                </a:solidFill>
                <a:latin typeface="League Spartan"/>
                <a:ea typeface="League Spartan"/>
                <a:cs typeface="League Spartan"/>
                <a:sym typeface="League Spartan"/>
              </a:rPr>
              <a:t>PE</a:t>
            </a:r>
            <a:r>
              <a:rPr lang="en-US" sz="2132" spc="55">
                <a:solidFill>
                  <a:srgbClr val="000000"/>
                </a:solidFill>
                <a:latin typeface="League Spartan"/>
                <a:ea typeface="League Spartan"/>
                <a:cs typeface="League Spartan"/>
                <a:sym typeface="League Spartan"/>
              </a:rPr>
              <a:t>RFORMANCE COMPARISON</a:t>
            </a:r>
          </a:p>
          <a:p>
            <a:pPr algn="l" marL="460330" indent="-230165" lvl="1">
              <a:lnSpc>
                <a:spcPts val="2260"/>
              </a:lnSpc>
              <a:buFont typeface="Arial"/>
              <a:buChar char="•"/>
            </a:pPr>
            <a:r>
              <a:rPr lang="en-US" sz="2132" spc="55">
                <a:solidFill>
                  <a:srgbClr val="000000"/>
                </a:solidFill>
                <a:latin typeface="League Spartan"/>
                <a:ea typeface="League Spartan"/>
                <a:cs typeface="League Spartan"/>
                <a:sym typeface="League Spartan"/>
              </a:rPr>
              <a:t>COST ANALYSIS</a:t>
            </a:r>
          </a:p>
          <a:p>
            <a:pPr algn="l" marL="460330" indent="-230165" lvl="1">
              <a:lnSpc>
                <a:spcPts val="2260"/>
              </a:lnSpc>
              <a:buFont typeface="Arial"/>
              <a:buChar char="•"/>
            </a:pPr>
            <a:r>
              <a:rPr lang="en-US" sz="2132" spc="55">
                <a:solidFill>
                  <a:srgbClr val="000000"/>
                </a:solidFill>
                <a:latin typeface="League Spartan"/>
                <a:ea typeface="League Spartan"/>
                <a:cs typeface="League Spartan"/>
                <a:sym typeface="League Spartan"/>
              </a:rPr>
              <a:t>SECURITY EVALUATION </a:t>
            </a:r>
          </a:p>
          <a:p>
            <a:pPr algn="l" marL="460330" indent="-230165" lvl="1">
              <a:lnSpc>
                <a:spcPts val="2729"/>
              </a:lnSpc>
              <a:buFont typeface="Arial"/>
              <a:buChar char="•"/>
            </a:pPr>
            <a:r>
              <a:rPr lang="en-US" sz="2132" spc="55">
                <a:solidFill>
                  <a:srgbClr val="000000"/>
                </a:solidFill>
                <a:latin typeface="League Spartan"/>
                <a:ea typeface="League Spartan"/>
                <a:cs typeface="League Spartan"/>
                <a:sym typeface="League Spartan"/>
              </a:rPr>
              <a:t>ISLAMIC FINANCE INTEGRATION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9528" y="5200430"/>
            <a:ext cx="1179056" cy="5251494"/>
            <a:chOff x="0" y="0"/>
            <a:chExt cx="138247" cy="615750"/>
          </a:xfrm>
        </p:grpSpPr>
        <p:sp>
          <p:nvSpPr>
            <p:cNvPr name="Freeform 3" id="3"/>
            <p:cNvSpPr/>
            <p:nvPr/>
          </p:nvSpPr>
          <p:spPr>
            <a:xfrm flipH="false" flipV="false" rot="0">
              <a:off x="0" y="0"/>
              <a:ext cx="138247" cy="615750"/>
            </a:xfrm>
            <a:custGeom>
              <a:avLst/>
              <a:gdLst/>
              <a:ahLst/>
              <a:cxnLst/>
              <a:rect r="r" b="b" t="t" l="l"/>
              <a:pathLst>
                <a:path h="615750" w="138247">
                  <a:moveTo>
                    <a:pt x="0" y="0"/>
                  </a:moveTo>
                  <a:lnTo>
                    <a:pt x="138247" y="0"/>
                  </a:lnTo>
                  <a:lnTo>
                    <a:pt x="138247" y="615750"/>
                  </a:lnTo>
                  <a:lnTo>
                    <a:pt x="0" y="615750"/>
                  </a:lnTo>
                  <a:close/>
                </a:path>
              </a:pathLst>
            </a:custGeom>
            <a:gradFill rotWithShape="true">
              <a:gsLst>
                <a:gs pos="0">
                  <a:srgbClr val="123D33">
                    <a:alpha val="100000"/>
                  </a:srgbClr>
                </a:gs>
                <a:gs pos="50000">
                  <a:srgbClr val="106861">
                    <a:alpha val="100000"/>
                  </a:srgbClr>
                </a:gs>
                <a:gs pos="100000">
                  <a:srgbClr val="CCDBDB">
                    <a:alpha val="100000"/>
                  </a:srgbClr>
                </a:gs>
              </a:gsLst>
              <a:lin ang="5400000"/>
            </a:gradFill>
          </p:spPr>
        </p:sp>
        <p:sp>
          <p:nvSpPr>
            <p:cNvPr name="TextBox 4" id="4"/>
            <p:cNvSpPr txBox="true"/>
            <p:nvPr/>
          </p:nvSpPr>
          <p:spPr>
            <a:xfrm>
              <a:off x="0" y="-9525"/>
              <a:ext cx="138247" cy="625275"/>
            </a:xfrm>
            <a:prstGeom prst="rect">
              <a:avLst/>
            </a:prstGeom>
          </p:spPr>
          <p:txBody>
            <a:bodyPr anchor="ctr" rtlCol="false" tIns="50800" lIns="50800" bIns="50800" rIns="50800"/>
            <a:lstStyle/>
            <a:p>
              <a:pPr algn="ctr">
                <a:lnSpc>
                  <a:spcPts val="1300"/>
                </a:lnSpc>
              </a:pPr>
            </a:p>
          </p:txBody>
        </p:sp>
      </p:grpSp>
      <p:sp>
        <p:nvSpPr>
          <p:cNvPr name="AutoShape 5" id="5"/>
          <p:cNvSpPr/>
          <p:nvPr/>
        </p:nvSpPr>
        <p:spPr>
          <a:xfrm>
            <a:off x="850101" y="3748503"/>
            <a:ext cx="0" cy="6538497"/>
          </a:xfrm>
          <a:prstGeom prst="line">
            <a:avLst/>
          </a:prstGeom>
          <a:ln cap="rnd" w="28575">
            <a:solidFill>
              <a:srgbClr val="232323">
                <a:alpha val="40000"/>
              </a:srgbClr>
            </a:solidFill>
            <a:prstDash val="solid"/>
            <a:headEnd type="none" len="sm" w="sm"/>
            <a:tailEnd type="none" len="sm" w="sm"/>
          </a:ln>
        </p:spPr>
      </p:sp>
      <p:sp>
        <p:nvSpPr>
          <p:cNvPr name="AutoShape 6" id="6"/>
          <p:cNvSpPr/>
          <p:nvPr/>
        </p:nvSpPr>
        <p:spPr>
          <a:xfrm flipH="true" flipV="true">
            <a:off x="-2709691" y="4259392"/>
            <a:ext cx="4164402" cy="0"/>
          </a:xfrm>
          <a:prstGeom prst="line">
            <a:avLst/>
          </a:prstGeom>
          <a:ln cap="rnd" w="28575">
            <a:solidFill>
              <a:srgbClr val="232323">
                <a:alpha val="40000"/>
              </a:srgbClr>
            </a:solidFill>
            <a:prstDash val="solid"/>
            <a:headEnd type="none" len="sm" w="sm"/>
            <a:tailEnd type="none" len="sm" w="sm"/>
          </a:ln>
        </p:spPr>
      </p:sp>
      <p:sp>
        <p:nvSpPr>
          <p:cNvPr name="Freeform 7" id="7"/>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8" id="8"/>
          <p:cNvSpPr/>
          <p:nvPr/>
        </p:nvSpPr>
        <p:spPr>
          <a:xfrm>
            <a:off x="3376972" y="6138215"/>
            <a:ext cx="9412610" cy="0"/>
          </a:xfrm>
          <a:prstGeom prst="line">
            <a:avLst/>
          </a:prstGeom>
          <a:ln cap="flat" w="19050">
            <a:solidFill>
              <a:srgbClr val="8EA792"/>
            </a:solidFill>
            <a:prstDash val="solid"/>
            <a:headEnd type="none" len="sm" w="sm"/>
            <a:tailEnd type="none" len="sm" w="sm"/>
          </a:ln>
        </p:spPr>
      </p:sp>
      <p:sp>
        <p:nvSpPr>
          <p:cNvPr name="Freeform 9" id="9"/>
          <p:cNvSpPr/>
          <p:nvPr/>
        </p:nvSpPr>
        <p:spPr>
          <a:xfrm flipH="false" flipV="false" rot="-10800000">
            <a:off x="4783401" y="6138215"/>
            <a:ext cx="175960" cy="435637"/>
          </a:xfrm>
          <a:custGeom>
            <a:avLst/>
            <a:gdLst/>
            <a:ahLst/>
            <a:cxnLst/>
            <a:rect r="r" b="b" t="t" l="l"/>
            <a:pathLst>
              <a:path h="435637" w="175960">
                <a:moveTo>
                  <a:pt x="0" y="0"/>
                </a:moveTo>
                <a:lnTo>
                  <a:pt x="175960" y="0"/>
                </a:lnTo>
                <a:lnTo>
                  <a:pt x="175960" y="435638"/>
                </a:lnTo>
                <a:lnTo>
                  <a:pt x="0" y="4356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10800000">
            <a:off x="7588085" y="6138215"/>
            <a:ext cx="175960" cy="435637"/>
          </a:xfrm>
          <a:custGeom>
            <a:avLst/>
            <a:gdLst/>
            <a:ahLst/>
            <a:cxnLst/>
            <a:rect r="r" b="b" t="t" l="l"/>
            <a:pathLst>
              <a:path h="435637" w="175960">
                <a:moveTo>
                  <a:pt x="0" y="0"/>
                </a:moveTo>
                <a:lnTo>
                  <a:pt x="175961" y="0"/>
                </a:lnTo>
                <a:lnTo>
                  <a:pt x="175961" y="435638"/>
                </a:lnTo>
                <a:lnTo>
                  <a:pt x="0" y="4356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10800000">
            <a:off x="10427162" y="6138215"/>
            <a:ext cx="175960" cy="435637"/>
          </a:xfrm>
          <a:custGeom>
            <a:avLst/>
            <a:gdLst/>
            <a:ahLst/>
            <a:cxnLst/>
            <a:rect r="r" b="b" t="t" l="l"/>
            <a:pathLst>
              <a:path h="435637" w="175960">
                <a:moveTo>
                  <a:pt x="0" y="0"/>
                </a:moveTo>
                <a:lnTo>
                  <a:pt x="175960" y="0"/>
                </a:lnTo>
                <a:lnTo>
                  <a:pt x="175960" y="435638"/>
                </a:lnTo>
                <a:lnTo>
                  <a:pt x="0" y="4356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true" flipV="true" rot="-5400000">
            <a:off x="12789582" y="6037069"/>
            <a:ext cx="202293" cy="202293"/>
          </a:xfrm>
          <a:custGeom>
            <a:avLst/>
            <a:gdLst/>
            <a:ahLst/>
            <a:cxnLst/>
            <a:rect r="r" b="b" t="t" l="l"/>
            <a:pathLst>
              <a:path h="202293" w="202293">
                <a:moveTo>
                  <a:pt x="202293" y="202293"/>
                </a:moveTo>
                <a:lnTo>
                  <a:pt x="0" y="202293"/>
                </a:lnTo>
                <a:lnTo>
                  <a:pt x="0" y="0"/>
                </a:lnTo>
                <a:lnTo>
                  <a:pt x="202293" y="0"/>
                </a:lnTo>
                <a:lnTo>
                  <a:pt x="202293" y="202293"/>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3869549" y="6842536"/>
            <a:ext cx="2026869" cy="415150"/>
          </a:xfrm>
          <a:prstGeom prst="rect">
            <a:avLst/>
          </a:prstGeom>
        </p:spPr>
        <p:txBody>
          <a:bodyPr anchor="t" rtlCol="false" tIns="0" lIns="0" bIns="0" rIns="0">
            <a:spAutoFit/>
          </a:bodyPr>
          <a:lstStyle/>
          <a:p>
            <a:pPr algn="ctr">
              <a:lnSpc>
                <a:spcPts val="3329"/>
              </a:lnSpc>
            </a:pPr>
            <a:r>
              <a:rPr lang="en-US" b="true" sz="2561" spc="128">
                <a:solidFill>
                  <a:srgbClr val="1A3636"/>
                </a:solidFill>
                <a:latin typeface="Amal Bold"/>
                <a:ea typeface="Amal Bold"/>
                <a:cs typeface="Amal Bold"/>
                <a:sym typeface="Amal Bold"/>
              </a:rPr>
              <a:t>1</a:t>
            </a:r>
          </a:p>
        </p:txBody>
      </p:sp>
      <p:sp>
        <p:nvSpPr>
          <p:cNvPr name="TextBox 14" id="14"/>
          <p:cNvSpPr txBox="true"/>
          <p:nvPr/>
        </p:nvSpPr>
        <p:spPr>
          <a:xfrm rot="0">
            <a:off x="3308450" y="7486287"/>
            <a:ext cx="2949901" cy="2077752"/>
          </a:xfrm>
          <a:prstGeom prst="rect">
            <a:avLst/>
          </a:prstGeom>
        </p:spPr>
        <p:txBody>
          <a:bodyPr anchor="t" rtlCol="false" tIns="0" lIns="0" bIns="0" rIns="0">
            <a:spAutoFit/>
          </a:bodyPr>
          <a:lstStyle/>
          <a:p>
            <a:pPr algn="ctr">
              <a:lnSpc>
                <a:spcPts val="3323"/>
              </a:lnSpc>
            </a:pPr>
            <a:r>
              <a:rPr lang="en-US" b="true" sz="2215" spc="66">
                <a:solidFill>
                  <a:srgbClr val="40534C"/>
                </a:solidFill>
                <a:latin typeface="Amal Bold"/>
                <a:ea typeface="Amal Bold"/>
                <a:cs typeface="Amal Bold"/>
                <a:sym typeface="Amal Bold"/>
              </a:rPr>
              <a:t>Deposits, withdrawals, transfers (19 real transactions, 20 clients)</a:t>
            </a:r>
          </a:p>
        </p:txBody>
      </p:sp>
      <p:sp>
        <p:nvSpPr>
          <p:cNvPr name="TextBox 15" id="15"/>
          <p:cNvSpPr txBox="true"/>
          <p:nvPr/>
        </p:nvSpPr>
        <p:spPr>
          <a:xfrm rot="0">
            <a:off x="6664157" y="6842536"/>
            <a:ext cx="2026869" cy="415150"/>
          </a:xfrm>
          <a:prstGeom prst="rect">
            <a:avLst/>
          </a:prstGeom>
        </p:spPr>
        <p:txBody>
          <a:bodyPr anchor="t" rtlCol="false" tIns="0" lIns="0" bIns="0" rIns="0">
            <a:spAutoFit/>
          </a:bodyPr>
          <a:lstStyle/>
          <a:p>
            <a:pPr algn="ctr">
              <a:lnSpc>
                <a:spcPts val="3329"/>
              </a:lnSpc>
            </a:pPr>
            <a:r>
              <a:rPr lang="en-US" b="true" sz="2561" spc="128">
                <a:solidFill>
                  <a:srgbClr val="1A3636"/>
                </a:solidFill>
                <a:latin typeface="Amal Bold"/>
                <a:ea typeface="Amal Bold"/>
                <a:cs typeface="Amal Bold"/>
                <a:sym typeface="Amal Bold"/>
              </a:rPr>
              <a:t>2</a:t>
            </a:r>
          </a:p>
        </p:txBody>
      </p:sp>
      <p:sp>
        <p:nvSpPr>
          <p:cNvPr name="TextBox 16" id="16"/>
          <p:cNvSpPr txBox="true"/>
          <p:nvPr/>
        </p:nvSpPr>
        <p:spPr>
          <a:xfrm rot="0">
            <a:off x="6446285" y="7490688"/>
            <a:ext cx="2244740" cy="1721517"/>
          </a:xfrm>
          <a:prstGeom prst="rect">
            <a:avLst/>
          </a:prstGeom>
        </p:spPr>
        <p:txBody>
          <a:bodyPr anchor="t" rtlCol="false" tIns="0" lIns="0" bIns="0" rIns="0">
            <a:spAutoFit/>
          </a:bodyPr>
          <a:lstStyle/>
          <a:p>
            <a:pPr algn="ctr">
              <a:lnSpc>
                <a:spcPts val="3473"/>
              </a:lnSpc>
            </a:pPr>
            <a:r>
              <a:rPr lang="en-US" b="true" sz="2315" spc="69">
                <a:solidFill>
                  <a:srgbClr val="40534C"/>
                </a:solidFill>
                <a:latin typeface="Amal Bold"/>
                <a:ea typeface="Amal Bold"/>
                <a:cs typeface="Amal Bold"/>
                <a:sym typeface="Amal Bold"/>
              </a:rPr>
              <a:t>Each transaction = 1 block, hashed &amp; linked</a:t>
            </a:r>
          </a:p>
        </p:txBody>
      </p:sp>
      <p:sp>
        <p:nvSpPr>
          <p:cNvPr name="TextBox 17" id="17"/>
          <p:cNvSpPr txBox="true"/>
          <p:nvPr/>
        </p:nvSpPr>
        <p:spPr>
          <a:xfrm rot="0">
            <a:off x="9458764" y="6842536"/>
            <a:ext cx="2112756" cy="415150"/>
          </a:xfrm>
          <a:prstGeom prst="rect">
            <a:avLst/>
          </a:prstGeom>
        </p:spPr>
        <p:txBody>
          <a:bodyPr anchor="t" rtlCol="false" tIns="0" lIns="0" bIns="0" rIns="0">
            <a:spAutoFit/>
          </a:bodyPr>
          <a:lstStyle/>
          <a:p>
            <a:pPr algn="ctr">
              <a:lnSpc>
                <a:spcPts val="3329"/>
              </a:lnSpc>
            </a:pPr>
            <a:r>
              <a:rPr lang="en-US" b="true" sz="2561" spc="128">
                <a:solidFill>
                  <a:srgbClr val="1A3636"/>
                </a:solidFill>
                <a:latin typeface="Amal Bold"/>
                <a:ea typeface="Amal Bold"/>
                <a:cs typeface="Amal Bold"/>
                <a:sym typeface="Amal Bold"/>
              </a:rPr>
              <a:t>3</a:t>
            </a:r>
          </a:p>
        </p:txBody>
      </p:sp>
      <p:sp>
        <p:nvSpPr>
          <p:cNvPr name="TextBox 18" id="18"/>
          <p:cNvSpPr txBox="true"/>
          <p:nvPr/>
        </p:nvSpPr>
        <p:spPr>
          <a:xfrm rot="0">
            <a:off x="9196818" y="7486287"/>
            <a:ext cx="2636648" cy="1622685"/>
          </a:xfrm>
          <a:prstGeom prst="rect">
            <a:avLst/>
          </a:prstGeom>
        </p:spPr>
        <p:txBody>
          <a:bodyPr anchor="t" rtlCol="false" tIns="0" lIns="0" bIns="0" rIns="0">
            <a:spAutoFit/>
          </a:bodyPr>
          <a:lstStyle/>
          <a:p>
            <a:pPr algn="ctr" rtl="true">
              <a:lnSpc>
                <a:spcPts val="3239"/>
              </a:lnSpc>
            </a:pPr>
            <a:r>
              <a:rPr lang="en-US" b="true" sz="2159" spc="64">
                <a:solidFill>
                  <a:srgbClr val="40534C"/>
                </a:solidFill>
                <a:latin typeface="Amal Bold"/>
                <a:ea typeface="Amal Bold"/>
                <a:cs typeface="Amal Bold"/>
                <a:sym typeface="Amal Bold"/>
              </a:rPr>
              <a:t>Basic smart contract logic for Islamic Salam contracts</a:t>
            </a:r>
          </a:p>
        </p:txBody>
      </p:sp>
      <p:sp>
        <p:nvSpPr>
          <p:cNvPr name="TextBox 19" id="19"/>
          <p:cNvSpPr txBox="true"/>
          <p:nvPr/>
        </p:nvSpPr>
        <p:spPr>
          <a:xfrm rot="0">
            <a:off x="6664157" y="5695907"/>
            <a:ext cx="2026869" cy="370065"/>
          </a:xfrm>
          <a:prstGeom prst="rect">
            <a:avLst/>
          </a:prstGeom>
        </p:spPr>
        <p:txBody>
          <a:bodyPr anchor="t" rtlCol="false" tIns="0" lIns="0" bIns="0" rIns="0">
            <a:spAutoFit/>
          </a:bodyPr>
          <a:lstStyle/>
          <a:p>
            <a:pPr algn="ctr">
              <a:lnSpc>
                <a:spcPts val="3069"/>
              </a:lnSpc>
            </a:pPr>
            <a:r>
              <a:rPr lang="en-US" sz="2361" spc="118">
                <a:solidFill>
                  <a:srgbClr val="1A3636"/>
                </a:solidFill>
                <a:latin typeface="League Spartan"/>
                <a:ea typeface="League Spartan"/>
                <a:cs typeface="League Spartan"/>
                <a:sym typeface="League Spartan"/>
              </a:rPr>
              <a:t>SIMULATES</a:t>
            </a:r>
          </a:p>
        </p:txBody>
      </p:sp>
      <p:sp>
        <p:nvSpPr>
          <p:cNvPr name="TextBox 20" id="20"/>
          <p:cNvSpPr txBox="true"/>
          <p:nvPr/>
        </p:nvSpPr>
        <p:spPr>
          <a:xfrm rot="0">
            <a:off x="2583056" y="820950"/>
            <a:ext cx="13121888" cy="1587492"/>
          </a:xfrm>
          <a:prstGeom prst="rect">
            <a:avLst/>
          </a:prstGeom>
        </p:spPr>
        <p:txBody>
          <a:bodyPr anchor="t" rtlCol="false" tIns="0" lIns="0" bIns="0" rIns="0">
            <a:spAutoFit/>
          </a:bodyPr>
          <a:lstStyle/>
          <a:p>
            <a:pPr algn="ctr">
              <a:lnSpc>
                <a:spcPts val="11620"/>
              </a:lnSpc>
              <a:spcBef>
                <a:spcPct val="0"/>
              </a:spcBef>
            </a:pPr>
            <a:r>
              <a:rPr lang="en-US" b="true" sz="8300" spc="-639">
                <a:solidFill>
                  <a:srgbClr val="000000"/>
                </a:solidFill>
                <a:latin typeface="Akzidenz-Grotesk Bold"/>
                <a:ea typeface="Akzidenz-Grotesk Bold"/>
                <a:cs typeface="Akzidenz-Grotesk Bold"/>
                <a:sym typeface="Akzidenz-Grotesk Bold"/>
              </a:rPr>
              <a:t>SALAM BLOCK SIMULATION</a:t>
            </a:r>
          </a:p>
        </p:txBody>
      </p:sp>
      <p:grpSp>
        <p:nvGrpSpPr>
          <p:cNvPr name="Group 21" id="21"/>
          <p:cNvGrpSpPr/>
          <p:nvPr/>
        </p:nvGrpSpPr>
        <p:grpSpPr>
          <a:xfrm rot="0">
            <a:off x="2866375" y="2867422"/>
            <a:ext cx="12555251" cy="1763190"/>
            <a:chOff x="0" y="0"/>
            <a:chExt cx="16740334" cy="2350919"/>
          </a:xfrm>
        </p:grpSpPr>
        <p:sp>
          <p:nvSpPr>
            <p:cNvPr name="Freeform 22" id="22"/>
            <p:cNvSpPr/>
            <p:nvPr/>
          </p:nvSpPr>
          <p:spPr>
            <a:xfrm flipH="false" flipV="false" rot="0">
              <a:off x="0" y="0"/>
              <a:ext cx="2921877" cy="2087814"/>
            </a:xfrm>
            <a:custGeom>
              <a:avLst/>
              <a:gdLst/>
              <a:ahLst/>
              <a:cxnLst/>
              <a:rect r="r" b="b" t="t" l="l"/>
              <a:pathLst>
                <a:path h="2087814" w="2921877">
                  <a:moveTo>
                    <a:pt x="0" y="0"/>
                  </a:moveTo>
                  <a:lnTo>
                    <a:pt x="2921877" y="0"/>
                  </a:lnTo>
                  <a:lnTo>
                    <a:pt x="2921877" y="2087814"/>
                  </a:lnTo>
                  <a:lnTo>
                    <a:pt x="0" y="20878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3296655" y="-47625"/>
              <a:ext cx="13443679" cy="2398544"/>
            </a:xfrm>
            <a:prstGeom prst="rect">
              <a:avLst/>
            </a:prstGeom>
          </p:spPr>
          <p:txBody>
            <a:bodyPr anchor="t" rtlCol="false" tIns="0" lIns="0" bIns="0" rIns="0">
              <a:spAutoFit/>
            </a:bodyPr>
            <a:lstStyle/>
            <a:p>
              <a:pPr algn="l">
                <a:lnSpc>
                  <a:spcPts val="3616"/>
                </a:lnSpc>
                <a:spcBef>
                  <a:spcPct val="0"/>
                </a:spcBef>
              </a:pPr>
              <a:r>
                <a:rPr lang="en-US" b="true" sz="2583">
                  <a:solidFill>
                    <a:srgbClr val="123D33"/>
                  </a:solidFill>
                  <a:latin typeface="Montserrat Bold"/>
                  <a:ea typeface="Montserrat Bold"/>
                  <a:cs typeface="Montserrat Bold"/>
                  <a:sym typeface="Montserrat Bold"/>
                </a:rPr>
                <a:t>I created a Python simulation of a blockchain banking system using real-life data (April 2025). Compare how the same operations perform under blockchain vs traditional methods.</a:t>
              </a:r>
            </a:p>
          </p:txBody>
        </p:sp>
      </p:grpSp>
    </p:spTree>
  </p:cSld>
  <p:clrMapOvr>
    <a:masterClrMapping/>
  </p:clrMapOvr>
  <p:transition spd="med">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9528" y="5200430"/>
            <a:ext cx="1179056" cy="5251494"/>
            <a:chOff x="0" y="0"/>
            <a:chExt cx="138247" cy="615750"/>
          </a:xfrm>
        </p:grpSpPr>
        <p:sp>
          <p:nvSpPr>
            <p:cNvPr name="Freeform 3" id="3"/>
            <p:cNvSpPr/>
            <p:nvPr/>
          </p:nvSpPr>
          <p:spPr>
            <a:xfrm flipH="false" flipV="false" rot="0">
              <a:off x="0" y="0"/>
              <a:ext cx="138247" cy="615750"/>
            </a:xfrm>
            <a:custGeom>
              <a:avLst/>
              <a:gdLst/>
              <a:ahLst/>
              <a:cxnLst/>
              <a:rect r="r" b="b" t="t" l="l"/>
              <a:pathLst>
                <a:path h="615750" w="138247">
                  <a:moveTo>
                    <a:pt x="0" y="0"/>
                  </a:moveTo>
                  <a:lnTo>
                    <a:pt x="138247" y="0"/>
                  </a:lnTo>
                  <a:lnTo>
                    <a:pt x="138247" y="615750"/>
                  </a:lnTo>
                  <a:lnTo>
                    <a:pt x="0" y="615750"/>
                  </a:lnTo>
                  <a:close/>
                </a:path>
              </a:pathLst>
            </a:custGeom>
            <a:gradFill rotWithShape="true">
              <a:gsLst>
                <a:gs pos="0">
                  <a:srgbClr val="123D33">
                    <a:alpha val="100000"/>
                  </a:srgbClr>
                </a:gs>
                <a:gs pos="50000">
                  <a:srgbClr val="106861">
                    <a:alpha val="100000"/>
                  </a:srgbClr>
                </a:gs>
                <a:gs pos="100000">
                  <a:srgbClr val="CCDBDB">
                    <a:alpha val="100000"/>
                  </a:srgbClr>
                </a:gs>
              </a:gsLst>
              <a:lin ang="5400000"/>
            </a:gradFill>
          </p:spPr>
        </p:sp>
        <p:sp>
          <p:nvSpPr>
            <p:cNvPr name="TextBox 4" id="4"/>
            <p:cNvSpPr txBox="true"/>
            <p:nvPr/>
          </p:nvSpPr>
          <p:spPr>
            <a:xfrm>
              <a:off x="0" y="-9525"/>
              <a:ext cx="138247" cy="625275"/>
            </a:xfrm>
            <a:prstGeom prst="rect">
              <a:avLst/>
            </a:prstGeom>
          </p:spPr>
          <p:txBody>
            <a:bodyPr anchor="ctr" rtlCol="false" tIns="50800" lIns="50800" bIns="50800" rIns="50800"/>
            <a:lstStyle/>
            <a:p>
              <a:pPr algn="ctr">
                <a:lnSpc>
                  <a:spcPts val="1300"/>
                </a:lnSpc>
              </a:pPr>
            </a:p>
          </p:txBody>
        </p:sp>
      </p:grpSp>
      <p:sp>
        <p:nvSpPr>
          <p:cNvPr name="AutoShape 5" id="5"/>
          <p:cNvSpPr/>
          <p:nvPr/>
        </p:nvSpPr>
        <p:spPr>
          <a:xfrm>
            <a:off x="850101" y="3748503"/>
            <a:ext cx="0" cy="6538497"/>
          </a:xfrm>
          <a:prstGeom prst="line">
            <a:avLst/>
          </a:prstGeom>
          <a:ln cap="rnd" w="28575">
            <a:solidFill>
              <a:srgbClr val="232323">
                <a:alpha val="40000"/>
              </a:srgbClr>
            </a:solidFill>
            <a:prstDash val="solid"/>
            <a:headEnd type="none" len="sm" w="sm"/>
            <a:tailEnd type="none" len="sm" w="sm"/>
          </a:ln>
        </p:spPr>
      </p:sp>
      <p:sp>
        <p:nvSpPr>
          <p:cNvPr name="AutoShape 6" id="6"/>
          <p:cNvSpPr/>
          <p:nvPr/>
        </p:nvSpPr>
        <p:spPr>
          <a:xfrm flipH="true" flipV="true">
            <a:off x="-2709691" y="4259392"/>
            <a:ext cx="4164402" cy="0"/>
          </a:xfrm>
          <a:prstGeom prst="line">
            <a:avLst/>
          </a:prstGeom>
          <a:ln cap="rnd" w="28575">
            <a:solidFill>
              <a:srgbClr val="232323">
                <a:alpha val="40000"/>
              </a:srgbClr>
            </a:solidFill>
            <a:prstDash val="solid"/>
            <a:headEnd type="none" len="sm" w="sm"/>
            <a:tailEnd type="none" len="sm" w="sm"/>
          </a:ln>
        </p:spPr>
      </p:sp>
      <p:sp>
        <p:nvSpPr>
          <p:cNvPr name="Freeform 7" id="7"/>
          <p:cNvSpPr/>
          <p:nvPr/>
        </p:nvSpPr>
        <p:spPr>
          <a:xfrm flipH="false" flipV="false" rot="0">
            <a:off x="3093683" y="2237254"/>
            <a:ext cx="12100634" cy="6367959"/>
          </a:xfrm>
          <a:custGeom>
            <a:avLst/>
            <a:gdLst/>
            <a:ahLst/>
            <a:cxnLst/>
            <a:rect r="r" b="b" t="t" l="l"/>
            <a:pathLst>
              <a:path h="6367959" w="12100634">
                <a:moveTo>
                  <a:pt x="0" y="0"/>
                </a:moveTo>
                <a:lnTo>
                  <a:pt x="12100634" y="0"/>
                </a:lnTo>
                <a:lnTo>
                  <a:pt x="12100634" y="6367959"/>
                </a:lnTo>
                <a:lnTo>
                  <a:pt x="0" y="6367959"/>
                </a:lnTo>
                <a:lnTo>
                  <a:pt x="0" y="0"/>
                </a:lnTo>
                <a:close/>
              </a:path>
            </a:pathLst>
          </a:custGeom>
          <a:blipFill>
            <a:blip r:embed="rId2"/>
            <a:stretch>
              <a:fillRect l="0" t="0" r="0" b="0"/>
            </a:stretch>
          </a:blipFill>
          <a:ln w="19050" cap="sq">
            <a:solidFill>
              <a:srgbClr val="072E36"/>
            </a:solidFill>
            <a:prstDash val="solid"/>
            <a:miter/>
          </a:ln>
        </p:spPr>
      </p:sp>
      <p:sp>
        <p:nvSpPr>
          <p:cNvPr name="TextBox 8" id="8"/>
          <p:cNvSpPr txBox="true"/>
          <p:nvPr/>
        </p:nvSpPr>
        <p:spPr>
          <a:xfrm rot="0">
            <a:off x="7560833" y="8927306"/>
            <a:ext cx="3933825" cy="330994"/>
          </a:xfrm>
          <a:prstGeom prst="rect">
            <a:avLst/>
          </a:prstGeom>
        </p:spPr>
        <p:txBody>
          <a:bodyPr anchor="t" rtlCol="false" tIns="0" lIns="0" bIns="0" rIns="0">
            <a:spAutoFit/>
          </a:bodyPr>
          <a:lstStyle/>
          <a:p>
            <a:pPr algn="ctr">
              <a:lnSpc>
                <a:spcPts val="2756"/>
              </a:lnSpc>
              <a:spcBef>
                <a:spcPct val="0"/>
              </a:spcBef>
            </a:pPr>
            <a:r>
              <a:rPr lang="en-US" sz="1968">
                <a:solidFill>
                  <a:srgbClr val="000000"/>
                </a:solidFill>
                <a:latin typeface="Montserrat"/>
                <a:ea typeface="Montserrat"/>
                <a:cs typeface="Montserrat"/>
                <a:sym typeface="Montserrat"/>
              </a:rPr>
              <a:t> ALSALAM-BLOCK Transactions</a:t>
            </a:r>
          </a:p>
        </p:txBody>
      </p:sp>
      <p:sp>
        <p:nvSpPr>
          <p:cNvPr name="TextBox 9" id="9"/>
          <p:cNvSpPr txBox="true"/>
          <p:nvPr/>
        </p:nvSpPr>
        <p:spPr>
          <a:xfrm rot="0">
            <a:off x="2072430" y="800100"/>
            <a:ext cx="13121888" cy="1076960"/>
          </a:xfrm>
          <a:prstGeom prst="rect">
            <a:avLst/>
          </a:prstGeom>
        </p:spPr>
        <p:txBody>
          <a:bodyPr anchor="t" rtlCol="false" tIns="0" lIns="0" bIns="0" rIns="0">
            <a:spAutoFit/>
          </a:bodyPr>
          <a:lstStyle/>
          <a:p>
            <a:pPr algn="ctr">
              <a:lnSpc>
                <a:spcPts val="7840"/>
              </a:lnSpc>
              <a:spcBef>
                <a:spcPct val="0"/>
              </a:spcBef>
            </a:pPr>
            <a:r>
              <a:rPr lang="en-US" b="true" sz="5600" spc="-431">
                <a:solidFill>
                  <a:srgbClr val="000000"/>
                </a:solidFill>
                <a:latin typeface="Akzidenz-Grotesk Bold"/>
                <a:ea typeface="Akzidenz-Grotesk Bold"/>
                <a:cs typeface="Akzidenz-Grotesk Bold"/>
                <a:sym typeface="Akzidenz-Grotesk Bold"/>
              </a:rPr>
              <a:t>SALAM BLOCK SIMULATION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9528" y="5200430"/>
            <a:ext cx="1179056" cy="5251494"/>
            <a:chOff x="0" y="0"/>
            <a:chExt cx="138247" cy="615750"/>
          </a:xfrm>
        </p:grpSpPr>
        <p:sp>
          <p:nvSpPr>
            <p:cNvPr name="Freeform 3" id="3"/>
            <p:cNvSpPr/>
            <p:nvPr/>
          </p:nvSpPr>
          <p:spPr>
            <a:xfrm flipH="false" flipV="false" rot="0">
              <a:off x="0" y="0"/>
              <a:ext cx="138247" cy="615750"/>
            </a:xfrm>
            <a:custGeom>
              <a:avLst/>
              <a:gdLst/>
              <a:ahLst/>
              <a:cxnLst/>
              <a:rect r="r" b="b" t="t" l="l"/>
              <a:pathLst>
                <a:path h="615750" w="138247">
                  <a:moveTo>
                    <a:pt x="0" y="0"/>
                  </a:moveTo>
                  <a:lnTo>
                    <a:pt x="138247" y="0"/>
                  </a:lnTo>
                  <a:lnTo>
                    <a:pt x="138247" y="615750"/>
                  </a:lnTo>
                  <a:lnTo>
                    <a:pt x="0" y="615750"/>
                  </a:lnTo>
                  <a:close/>
                </a:path>
              </a:pathLst>
            </a:custGeom>
            <a:gradFill rotWithShape="true">
              <a:gsLst>
                <a:gs pos="0">
                  <a:srgbClr val="123D33">
                    <a:alpha val="100000"/>
                  </a:srgbClr>
                </a:gs>
                <a:gs pos="50000">
                  <a:srgbClr val="106861">
                    <a:alpha val="100000"/>
                  </a:srgbClr>
                </a:gs>
                <a:gs pos="100000">
                  <a:srgbClr val="CCDBDB">
                    <a:alpha val="100000"/>
                  </a:srgbClr>
                </a:gs>
              </a:gsLst>
              <a:lin ang="5400000"/>
            </a:gradFill>
          </p:spPr>
        </p:sp>
        <p:sp>
          <p:nvSpPr>
            <p:cNvPr name="TextBox 4" id="4"/>
            <p:cNvSpPr txBox="true"/>
            <p:nvPr/>
          </p:nvSpPr>
          <p:spPr>
            <a:xfrm>
              <a:off x="0" y="-9525"/>
              <a:ext cx="138247" cy="625275"/>
            </a:xfrm>
            <a:prstGeom prst="rect">
              <a:avLst/>
            </a:prstGeom>
          </p:spPr>
          <p:txBody>
            <a:bodyPr anchor="ctr" rtlCol="false" tIns="50800" lIns="50800" bIns="50800" rIns="50800"/>
            <a:lstStyle/>
            <a:p>
              <a:pPr algn="ctr">
                <a:lnSpc>
                  <a:spcPts val="1300"/>
                </a:lnSpc>
              </a:pPr>
            </a:p>
          </p:txBody>
        </p:sp>
      </p:grpSp>
      <p:sp>
        <p:nvSpPr>
          <p:cNvPr name="AutoShape 5" id="5"/>
          <p:cNvSpPr/>
          <p:nvPr/>
        </p:nvSpPr>
        <p:spPr>
          <a:xfrm>
            <a:off x="850101" y="3748503"/>
            <a:ext cx="0" cy="6538497"/>
          </a:xfrm>
          <a:prstGeom prst="line">
            <a:avLst/>
          </a:prstGeom>
          <a:ln cap="rnd" w="28575">
            <a:solidFill>
              <a:srgbClr val="232323">
                <a:alpha val="40000"/>
              </a:srgbClr>
            </a:solidFill>
            <a:prstDash val="solid"/>
            <a:headEnd type="none" len="sm" w="sm"/>
            <a:tailEnd type="none" len="sm" w="sm"/>
          </a:ln>
        </p:spPr>
      </p:sp>
      <p:sp>
        <p:nvSpPr>
          <p:cNvPr name="AutoShape 6" id="6"/>
          <p:cNvSpPr/>
          <p:nvPr/>
        </p:nvSpPr>
        <p:spPr>
          <a:xfrm flipH="true" flipV="true">
            <a:off x="-2709691" y="4259392"/>
            <a:ext cx="4164402" cy="0"/>
          </a:xfrm>
          <a:prstGeom prst="line">
            <a:avLst/>
          </a:prstGeom>
          <a:ln cap="rnd" w="28575">
            <a:solidFill>
              <a:srgbClr val="232323">
                <a:alpha val="40000"/>
              </a:srgbClr>
            </a:solidFill>
            <a:prstDash val="solid"/>
            <a:headEnd type="none" len="sm" w="sm"/>
            <a:tailEnd type="none" len="sm" w="sm"/>
          </a:ln>
        </p:spPr>
      </p:sp>
      <p:sp>
        <p:nvSpPr>
          <p:cNvPr name="TextBox 7" id="7"/>
          <p:cNvSpPr txBox="true"/>
          <p:nvPr/>
        </p:nvSpPr>
        <p:spPr>
          <a:xfrm rot="0">
            <a:off x="2072430" y="800100"/>
            <a:ext cx="13121888" cy="1076960"/>
          </a:xfrm>
          <a:prstGeom prst="rect">
            <a:avLst/>
          </a:prstGeom>
        </p:spPr>
        <p:txBody>
          <a:bodyPr anchor="t" rtlCol="false" tIns="0" lIns="0" bIns="0" rIns="0">
            <a:spAutoFit/>
          </a:bodyPr>
          <a:lstStyle/>
          <a:p>
            <a:pPr algn="ctr">
              <a:lnSpc>
                <a:spcPts val="7840"/>
              </a:lnSpc>
              <a:spcBef>
                <a:spcPct val="0"/>
              </a:spcBef>
            </a:pPr>
            <a:r>
              <a:rPr lang="en-US" b="true" sz="5600" spc="-431">
                <a:solidFill>
                  <a:srgbClr val="000000"/>
                </a:solidFill>
                <a:latin typeface="Akzidenz-Grotesk Bold"/>
                <a:ea typeface="Akzidenz-Grotesk Bold"/>
                <a:cs typeface="Akzidenz-Grotesk Bold"/>
                <a:sym typeface="Akzidenz-Grotesk Bold"/>
              </a:rPr>
              <a:t>Technical Implementation</a:t>
            </a:r>
          </a:p>
        </p:txBody>
      </p:sp>
      <p:sp>
        <p:nvSpPr>
          <p:cNvPr name="TextBox 8" id="8"/>
          <p:cNvSpPr txBox="true"/>
          <p:nvPr/>
        </p:nvSpPr>
        <p:spPr>
          <a:xfrm rot="0">
            <a:off x="6433572" y="1838960"/>
            <a:ext cx="3967520" cy="450176"/>
          </a:xfrm>
          <a:prstGeom prst="rect">
            <a:avLst/>
          </a:prstGeom>
        </p:spPr>
        <p:txBody>
          <a:bodyPr anchor="t" rtlCol="false" tIns="0" lIns="0" bIns="0" rIns="0">
            <a:spAutoFit/>
          </a:bodyPr>
          <a:lstStyle/>
          <a:p>
            <a:pPr algn="ctr">
              <a:lnSpc>
                <a:spcPts val="3017"/>
              </a:lnSpc>
              <a:spcBef>
                <a:spcPct val="0"/>
              </a:spcBef>
            </a:pPr>
            <a:r>
              <a:rPr lang="en-US" b="true" sz="2718">
                <a:solidFill>
                  <a:srgbClr val="000000"/>
                </a:solidFill>
                <a:latin typeface="Akzidenz-Grotesk Bold"/>
                <a:ea typeface="Akzidenz-Grotesk Bold"/>
                <a:cs typeface="Akzidenz-Grotesk Bold"/>
                <a:sym typeface="Akzidenz-Grotesk Bold"/>
              </a:rPr>
              <a:t>Blockchain Architecture</a:t>
            </a:r>
          </a:p>
        </p:txBody>
      </p:sp>
      <p:grpSp>
        <p:nvGrpSpPr>
          <p:cNvPr name="Group 9" id="9"/>
          <p:cNvGrpSpPr/>
          <p:nvPr/>
        </p:nvGrpSpPr>
        <p:grpSpPr>
          <a:xfrm rot="0">
            <a:off x="7963955" y="6367093"/>
            <a:ext cx="2810869" cy="281086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3F3"/>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775"/>
                </a:lnSpc>
              </a:pPr>
            </a:p>
          </p:txBody>
        </p:sp>
      </p:grpSp>
      <p:grpSp>
        <p:nvGrpSpPr>
          <p:cNvPr name="Group 12" id="12"/>
          <p:cNvGrpSpPr/>
          <p:nvPr/>
        </p:nvGrpSpPr>
        <p:grpSpPr>
          <a:xfrm rot="0">
            <a:off x="4745023" y="6915717"/>
            <a:ext cx="2744934" cy="274493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3F3"/>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775"/>
                </a:lnSpc>
              </a:pPr>
            </a:p>
          </p:txBody>
        </p:sp>
      </p:grpSp>
      <p:sp>
        <p:nvSpPr>
          <p:cNvPr name="TextBox 15" id="15"/>
          <p:cNvSpPr txBox="true"/>
          <p:nvPr/>
        </p:nvSpPr>
        <p:spPr>
          <a:xfrm rot="0">
            <a:off x="5169817" y="8048498"/>
            <a:ext cx="1895345" cy="918463"/>
          </a:xfrm>
          <a:prstGeom prst="rect">
            <a:avLst/>
          </a:prstGeom>
        </p:spPr>
        <p:txBody>
          <a:bodyPr anchor="t" rtlCol="false" tIns="0" lIns="0" bIns="0" rIns="0">
            <a:spAutoFit/>
          </a:bodyPr>
          <a:lstStyle/>
          <a:p>
            <a:pPr algn="ctr">
              <a:lnSpc>
                <a:spcPts val="3758"/>
              </a:lnSpc>
            </a:pPr>
            <a:r>
              <a:rPr lang="en-US" sz="2684">
                <a:solidFill>
                  <a:srgbClr val="000000"/>
                </a:solidFill>
                <a:latin typeface="Araboto"/>
                <a:ea typeface="Araboto"/>
                <a:cs typeface="Araboto"/>
                <a:sym typeface="Araboto"/>
              </a:rPr>
              <a:t> Immutable ledger</a:t>
            </a:r>
          </a:p>
        </p:txBody>
      </p:sp>
      <p:sp>
        <p:nvSpPr>
          <p:cNvPr name="TextBox 16" id="16"/>
          <p:cNvSpPr txBox="true"/>
          <p:nvPr/>
        </p:nvSpPr>
        <p:spPr>
          <a:xfrm rot="0">
            <a:off x="8376097" y="7326615"/>
            <a:ext cx="2117412" cy="1020495"/>
          </a:xfrm>
          <a:prstGeom prst="rect">
            <a:avLst/>
          </a:prstGeom>
        </p:spPr>
        <p:txBody>
          <a:bodyPr anchor="t" rtlCol="false" tIns="0" lIns="0" bIns="0" rIns="0">
            <a:spAutoFit/>
          </a:bodyPr>
          <a:lstStyle/>
          <a:p>
            <a:pPr algn="ctr">
              <a:lnSpc>
                <a:spcPts val="4199"/>
              </a:lnSpc>
            </a:pPr>
            <a:r>
              <a:rPr lang="en-US" sz="2999">
                <a:solidFill>
                  <a:srgbClr val="000000"/>
                </a:solidFill>
                <a:latin typeface="Araboto"/>
                <a:ea typeface="Araboto"/>
                <a:cs typeface="Araboto"/>
                <a:sym typeface="Araboto"/>
              </a:rPr>
              <a:t> Distributed validation</a:t>
            </a:r>
          </a:p>
        </p:txBody>
      </p:sp>
      <p:grpSp>
        <p:nvGrpSpPr>
          <p:cNvPr name="Group 17" id="17"/>
          <p:cNvGrpSpPr/>
          <p:nvPr/>
        </p:nvGrpSpPr>
        <p:grpSpPr>
          <a:xfrm rot="0">
            <a:off x="8090790" y="3319779"/>
            <a:ext cx="2557199" cy="255719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3F3"/>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775"/>
                </a:lnSpc>
              </a:pPr>
            </a:p>
          </p:txBody>
        </p:sp>
      </p:grpSp>
      <p:grpSp>
        <p:nvGrpSpPr>
          <p:cNvPr name="Group 20" id="20"/>
          <p:cNvGrpSpPr/>
          <p:nvPr/>
        </p:nvGrpSpPr>
        <p:grpSpPr>
          <a:xfrm rot="0">
            <a:off x="4787218" y="2856234"/>
            <a:ext cx="2660544" cy="266054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3F3"/>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775"/>
                </a:lnSpc>
              </a:pPr>
            </a:p>
          </p:txBody>
        </p:sp>
      </p:grpSp>
      <p:sp>
        <p:nvSpPr>
          <p:cNvPr name="TextBox 23" id="23"/>
          <p:cNvSpPr txBox="true"/>
          <p:nvPr/>
        </p:nvSpPr>
        <p:spPr>
          <a:xfrm rot="0">
            <a:off x="5062468" y="3937214"/>
            <a:ext cx="2110044" cy="1026634"/>
          </a:xfrm>
          <a:prstGeom prst="rect">
            <a:avLst/>
          </a:prstGeom>
        </p:spPr>
        <p:txBody>
          <a:bodyPr anchor="t" rtlCol="false" tIns="0" lIns="0" bIns="0" rIns="0">
            <a:spAutoFit/>
          </a:bodyPr>
          <a:lstStyle/>
          <a:p>
            <a:pPr algn="ctr">
              <a:lnSpc>
                <a:spcPts val="4184"/>
              </a:lnSpc>
            </a:pPr>
            <a:r>
              <a:rPr lang="en-US" sz="2988">
                <a:solidFill>
                  <a:srgbClr val="000000"/>
                </a:solidFill>
                <a:latin typeface="Araboto"/>
                <a:ea typeface="Araboto"/>
                <a:cs typeface="Araboto"/>
                <a:sym typeface="Araboto"/>
              </a:rPr>
              <a:t>SHA-256 hashing</a:t>
            </a:r>
          </a:p>
        </p:txBody>
      </p:sp>
      <p:sp>
        <p:nvSpPr>
          <p:cNvPr name="TextBox 24" id="24"/>
          <p:cNvSpPr txBox="true"/>
          <p:nvPr/>
        </p:nvSpPr>
        <p:spPr>
          <a:xfrm rot="0">
            <a:off x="8302660" y="4270840"/>
            <a:ext cx="2072603" cy="1009432"/>
          </a:xfrm>
          <a:prstGeom prst="rect">
            <a:avLst/>
          </a:prstGeom>
        </p:spPr>
        <p:txBody>
          <a:bodyPr anchor="t" rtlCol="false" tIns="0" lIns="0" bIns="0" rIns="0">
            <a:spAutoFit/>
          </a:bodyPr>
          <a:lstStyle/>
          <a:p>
            <a:pPr algn="ctr">
              <a:lnSpc>
                <a:spcPts val="4110"/>
              </a:lnSpc>
            </a:pPr>
            <a:r>
              <a:rPr lang="en-US" sz="2935">
                <a:solidFill>
                  <a:srgbClr val="000000"/>
                </a:solidFill>
                <a:latin typeface="Araboto"/>
                <a:ea typeface="Araboto"/>
                <a:cs typeface="Araboto"/>
                <a:sym typeface="Araboto"/>
              </a:rPr>
              <a:t> PBFT consensus</a:t>
            </a:r>
          </a:p>
        </p:txBody>
      </p:sp>
      <p:grpSp>
        <p:nvGrpSpPr>
          <p:cNvPr name="Group 25" id="25"/>
          <p:cNvGrpSpPr/>
          <p:nvPr/>
        </p:nvGrpSpPr>
        <p:grpSpPr>
          <a:xfrm rot="0">
            <a:off x="11289174" y="4804131"/>
            <a:ext cx="2557199" cy="2557199"/>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3F3"/>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775"/>
                </a:lnSpc>
              </a:pPr>
            </a:p>
          </p:txBody>
        </p:sp>
      </p:grpSp>
      <p:grpSp>
        <p:nvGrpSpPr>
          <p:cNvPr name="Group 28" id="28"/>
          <p:cNvGrpSpPr/>
          <p:nvPr/>
        </p:nvGrpSpPr>
        <p:grpSpPr>
          <a:xfrm rot="0">
            <a:off x="12302430" y="5127926"/>
            <a:ext cx="530686" cy="529543"/>
            <a:chOff x="0" y="0"/>
            <a:chExt cx="707581" cy="706057"/>
          </a:xfrm>
        </p:grpSpPr>
        <p:grpSp>
          <p:nvGrpSpPr>
            <p:cNvPr name="Group 29" id="29"/>
            <p:cNvGrpSpPr/>
            <p:nvPr/>
          </p:nvGrpSpPr>
          <p:grpSpPr>
            <a:xfrm rot="0">
              <a:off x="0" y="0"/>
              <a:ext cx="707581" cy="706057"/>
              <a:chOff x="0" y="0"/>
              <a:chExt cx="828385" cy="826601"/>
            </a:xfrm>
          </p:grpSpPr>
          <p:sp>
            <p:nvSpPr>
              <p:cNvPr name="Freeform 30" id="30"/>
              <p:cNvSpPr/>
              <p:nvPr/>
            </p:nvSpPr>
            <p:spPr>
              <a:xfrm flipH="false" flipV="false" rot="0">
                <a:off x="0" y="0"/>
                <a:ext cx="828385" cy="826601"/>
              </a:xfrm>
              <a:custGeom>
                <a:avLst/>
                <a:gdLst/>
                <a:ahLst/>
                <a:cxnLst/>
                <a:rect r="r" b="b" t="t" l="l"/>
                <a:pathLst>
                  <a:path h="826601" w="828385">
                    <a:moveTo>
                      <a:pt x="413301" y="0"/>
                    </a:moveTo>
                    <a:lnTo>
                      <a:pt x="415085" y="0"/>
                    </a:lnTo>
                    <a:cubicBezTo>
                      <a:pt x="524699" y="0"/>
                      <a:pt x="629823" y="43544"/>
                      <a:pt x="707332" y="121053"/>
                    </a:cubicBezTo>
                    <a:cubicBezTo>
                      <a:pt x="784841" y="198562"/>
                      <a:pt x="828385" y="303687"/>
                      <a:pt x="828385" y="413301"/>
                    </a:cubicBezTo>
                    <a:lnTo>
                      <a:pt x="828385" y="413301"/>
                    </a:lnTo>
                    <a:cubicBezTo>
                      <a:pt x="828385" y="522915"/>
                      <a:pt x="784841" y="628040"/>
                      <a:pt x="707332" y="705548"/>
                    </a:cubicBezTo>
                    <a:cubicBezTo>
                      <a:pt x="629823" y="783057"/>
                      <a:pt x="524699" y="826601"/>
                      <a:pt x="415085" y="826601"/>
                    </a:cubicBezTo>
                    <a:lnTo>
                      <a:pt x="413301" y="826601"/>
                    </a:lnTo>
                    <a:cubicBezTo>
                      <a:pt x="303687" y="826601"/>
                      <a:pt x="198562" y="783057"/>
                      <a:pt x="121053" y="705548"/>
                    </a:cubicBezTo>
                    <a:cubicBezTo>
                      <a:pt x="43544" y="628040"/>
                      <a:pt x="0" y="522915"/>
                      <a:pt x="0" y="413301"/>
                    </a:cubicBezTo>
                    <a:lnTo>
                      <a:pt x="0" y="413301"/>
                    </a:lnTo>
                    <a:cubicBezTo>
                      <a:pt x="0" y="303687"/>
                      <a:pt x="43544" y="198562"/>
                      <a:pt x="121053" y="121053"/>
                    </a:cubicBezTo>
                    <a:cubicBezTo>
                      <a:pt x="198562" y="43544"/>
                      <a:pt x="303687" y="0"/>
                      <a:pt x="413301" y="0"/>
                    </a:cubicBezTo>
                    <a:close/>
                  </a:path>
                </a:pathLst>
              </a:custGeom>
              <a:solidFill>
                <a:srgbClr val="00454A"/>
              </a:solidFill>
            </p:spPr>
          </p:sp>
          <p:sp>
            <p:nvSpPr>
              <p:cNvPr name="TextBox 31" id="31"/>
              <p:cNvSpPr txBox="true"/>
              <p:nvPr/>
            </p:nvSpPr>
            <p:spPr>
              <a:xfrm>
                <a:off x="0" y="-38100"/>
                <a:ext cx="828385" cy="864701"/>
              </a:xfrm>
              <a:prstGeom prst="rect">
                <a:avLst/>
              </a:prstGeom>
            </p:spPr>
            <p:txBody>
              <a:bodyPr anchor="ctr" rtlCol="false" tIns="36864" lIns="36864" bIns="36864" rIns="36864"/>
              <a:lstStyle/>
              <a:p>
                <a:pPr algn="ctr">
                  <a:lnSpc>
                    <a:spcPts val="2659"/>
                  </a:lnSpc>
                  <a:spcBef>
                    <a:spcPct val="0"/>
                  </a:spcBef>
                </a:pPr>
              </a:p>
            </p:txBody>
          </p:sp>
        </p:grpSp>
        <p:sp>
          <p:nvSpPr>
            <p:cNvPr name="TextBox 32" id="32"/>
            <p:cNvSpPr txBox="true"/>
            <p:nvPr/>
          </p:nvSpPr>
          <p:spPr>
            <a:xfrm rot="0">
              <a:off x="97366" y="133785"/>
              <a:ext cx="512849" cy="448013"/>
            </a:xfrm>
            <a:prstGeom prst="rect">
              <a:avLst/>
            </a:prstGeom>
          </p:spPr>
          <p:txBody>
            <a:bodyPr anchor="t" rtlCol="false" tIns="0" lIns="0" bIns="0" rIns="0">
              <a:spAutoFit/>
            </a:bodyPr>
            <a:lstStyle/>
            <a:p>
              <a:pPr algn="ctr">
                <a:lnSpc>
                  <a:spcPts val="2512"/>
                </a:lnSpc>
              </a:pPr>
              <a:r>
                <a:rPr lang="en-US" sz="2263" b="true">
                  <a:solidFill>
                    <a:srgbClr val="FFFFFF"/>
                  </a:solidFill>
                  <a:latin typeface="Montserrat Bold"/>
                  <a:ea typeface="Montserrat Bold"/>
                  <a:cs typeface="Montserrat Bold"/>
                  <a:sym typeface="Montserrat Bold"/>
                </a:rPr>
                <a:t>3</a:t>
              </a:r>
            </a:p>
          </p:txBody>
        </p:sp>
      </p:grpSp>
      <p:sp>
        <p:nvSpPr>
          <p:cNvPr name="TextBox 33" id="33"/>
          <p:cNvSpPr txBox="true"/>
          <p:nvPr/>
        </p:nvSpPr>
        <p:spPr>
          <a:xfrm rot="0">
            <a:off x="11369585" y="5800128"/>
            <a:ext cx="2396376" cy="980861"/>
          </a:xfrm>
          <a:prstGeom prst="rect">
            <a:avLst/>
          </a:prstGeom>
        </p:spPr>
        <p:txBody>
          <a:bodyPr anchor="t" rtlCol="false" tIns="0" lIns="0" bIns="0" rIns="0">
            <a:spAutoFit/>
          </a:bodyPr>
          <a:lstStyle/>
          <a:p>
            <a:pPr algn="ctr">
              <a:lnSpc>
                <a:spcPts val="3986"/>
              </a:lnSpc>
            </a:pPr>
            <a:r>
              <a:rPr lang="en-US" sz="2847">
                <a:solidFill>
                  <a:srgbClr val="000000"/>
                </a:solidFill>
                <a:latin typeface="Araboto"/>
                <a:ea typeface="Araboto"/>
                <a:cs typeface="Araboto"/>
                <a:sym typeface="Araboto"/>
              </a:rPr>
              <a:t>Smart contract logic</a:t>
            </a:r>
          </a:p>
        </p:txBody>
      </p:sp>
      <p:sp>
        <p:nvSpPr>
          <p:cNvPr name="Freeform 34" id="34"/>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5" id="35"/>
          <p:cNvGrpSpPr/>
          <p:nvPr/>
        </p:nvGrpSpPr>
        <p:grpSpPr>
          <a:xfrm rot="0">
            <a:off x="9104046" y="3580967"/>
            <a:ext cx="530686" cy="529543"/>
            <a:chOff x="0" y="0"/>
            <a:chExt cx="707581" cy="706057"/>
          </a:xfrm>
        </p:grpSpPr>
        <p:grpSp>
          <p:nvGrpSpPr>
            <p:cNvPr name="Group 36" id="36"/>
            <p:cNvGrpSpPr/>
            <p:nvPr/>
          </p:nvGrpSpPr>
          <p:grpSpPr>
            <a:xfrm rot="0">
              <a:off x="0" y="0"/>
              <a:ext cx="707581" cy="706057"/>
              <a:chOff x="0" y="0"/>
              <a:chExt cx="828385" cy="826601"/>
            </a:xfrm>
          </p:grpSpPr>
          <p:sp>
            <p:nvSpPr>
              <p:cNvPr name="Freeform 37" id="37"/>
              <p:cNvSpPr/>
              <p:nvPr/>
            </p:nvSpPr>
            <p:spPr>
              <a:xfrm flipH="false" flipV="false" rot="0">
                <a:off x="0" y="0"/>
                <a:ext cx="828385" cy="826601"/>
              </a:xfrm>
              <a:custGeom>
                <a:avLst/>
                <a:gdLst/>
                <a:ahLst/>
                <a:cxnLst/>
                <a:rect r="r" b="b" t="t" l="l"/>
                <a:pathLst>
                  <a:path h="826601" w="828385">
                    <a:moveTo>
                      <a:pt x="413301" y="0"/>
                    </a:moveTo>
                    <a:lnTo>
                      <a:pt x="415085" y="0"/>
                    </a:lnTo>
                    <a:cubicBezTo>
                      <a:pt x="524699" y="0"/>
                      <a:pt x="629823" y="43544"/>
                      <a:pt x="707332" y="121053"/>
                    </a:cubicBezTo>
                    <a:cubicBezTo>
                      <a:pt x="784841" y="198562"/>
                      <a:pt x="828385" y="303687"/>
                      <a:pt x="828385" y="413301"/>
                    </a:cubicBezTo>
                    <a:lnTo>
                      <a:pt x="828385" y="413301"/>
                    </a:lnTo>
                    <a:cubicBezTo>
                      <a:pt x="828385" y="522915"/>
                      <a:pt x="784841" y="628040"/>
                      <a:pt x="707332" y="705548"/>
                    </a:cubicBezTo>
                    <a:cubicBezTo>
                      <a:pt x="629823" y="783057"/>
                      <a:pt x="524699" y="826601"/>
                      <a:pt x="415085" y="826601"/>
                    </a:cubicBezTo>
                    <a:lnTo>
                      <a:pt x="413301" y="826601"/>
                    </a:lnTo>
                    <a:cubicBezTo>
                      <a:pt x="303687" y="826601"/>
                      <a:pt x="198562" y="783057"/>
                      <a:pt x="121053" y="705548"/>
                    </a:cubicBezTo>
                    <a:cubicBezTo>
                      <a:pt x="43544" y="628040"/>
                      <a:pt x="0" y="522915"/>
                      <a:pt x="0" y="413301"/>
                    </a:cubicBezTo>
                    <a:lnTo>
                      <a:pt x="0" y="413301"/>
                    </a:lnTo>
                    <a:cubicBezTo>
                      <a:pt x="0" y="303687"/>
                      <a:pt x="43544" y="198562"/>
                      <a:pt x="121053" y="121053"/>
                    </a:cubicBezTo>
                    <a:cubicBezTo>
                      <a:pt x="198562" y="43544"/>
                      <a:pt x="303687" y="0"/>
                      <a:pt x="413301" y="0"/>
                    </a:cubicBezTo>
                    <a:close/>
                  </a:path>
                </a:pathLst>
              </a:custGeom>
              <a:solidFill>
                <a:srgbClr val="00454A"/>
              </a:solidFill>
            </p:spPr>
          </p:sp>
          <p:sp>
            <p:nvSpPr>
              <p:cNvPr name="TextBox 38" id="38"/>
              <p:cNvSpPr txBox="true"/>
              <p:nvPr/>
            </p:nvSpPr>
            <p:spPr>
              <a:xfrm>
                <a:off x="0" y="-38100"/>
                <a:ext cx="828385" cy="864701"/>
              </a:xfrm>
              <a:prstGeom prst="rect">
                <a:avLst/>
              </a:prstGeom>
            </p:spPr>
            <p:txBody>
              <a:bodyPr anchor="ctr" rtlCol="false" tIns="36864" lIns="36864" bIns="36864" rIns="36864"/>
              <a:lstStyle/>
              <a:p>
                <a:pPr algn="ctr">
                  <a:lnSpc>
                    <a:spcPts val="2659"/>
                  </a:lnSpc>
                  <a:spcBef>
                    <a:spcPct val="0"/>
                  </a:spcBef>
                </a:pPr>
              </a:p>
            </p:txBody>
          </p:sp>
        </p:grpSp>
        <p:sp>
          <p:nvSpPr>
            <p:cNvPr name="TextBox 39" id="39"/>
            <p:cNvSpPr txBox="true"/>
            <p:nvPr/>
          </p:nvSpPr>
          <p:spPr>
            <a:xfrm rot="0">
              <a:off x="97366" y="133785"/>
              <a:ext cx="512849" cy="448013"/>
            </a:xfrm>
            <a:prstGeom prst="rect">
              <a:avLst/>
            </a:prstGeom>
          </p:spPr>
          <p:txBody>
            <a:bodyPr anchor="t" rtlCol="false" tIns="0" lIns="0" bIns="0" rIns="0">
              <a:spAutoFit/>
            </a:bodyPr>
            <a:lstStyle/>
            <a:p>
              <a:pPr algn="ctr">
                <a:lnSpc>
                  <a:spcPts val="2512"/>
                </a:lnSpc>
              </a:pPr>
              <a:r>
                <a:rPr lang="en-US" sz="2263" b="true">
                  <a:solidFill>
                    <a:srgbClr val="FFFFFF"/>
                  </a:solidFill>
                  <a:latin typeface="Montserrat Bold"/>
                  <a:ea typeface="Montserrat Bold"/>
                  <a:cs typeface="Montserrat Bold"/>
                  <a:sym typeface="Montserrat Bold"/>
                </a:rPr>
                <a:t>2</a:t>
              </a:r>
            </a:p>
          </p:txBody>
        </p:sp>
      </p:grpSp>
      <p:grpSp>
        <p:nvGrpSpPr>
          <p:cNvPr name="Group 40" id="40"/>
          <p:cNvGrpSpPr/>
          <p:nvPr/>
        </p:nvGrpSpPr>
        <p:grpSpPr>
          <a:xfrm rot="0">
            <a:off x="5852147" y="3219474"/>
            <a:ext cx="530686" cy="529543"/>
            <a:chOff x="0" y="0"/>
            <a:chExt cx="707581" cy="706057"/>
          </a:xfrm>
        </p:grpSpPr>
        <p:grpSp>
          <p:nvGrpSpPr>
            <p:cNvPr name="Group 41" id="41"/>
            <p:cNvGrpSpPr/>
            <p:nvPr/>
          </p:nvGrpSpPr>
          <p:grpSpPr>
            <a:xfrm rot="0">
              <a:off x="0" y="0"/>
              <a:ext cx="707581" cy="706057"/>
              <a:chOff x="0" y="0"/>
              <a:chExt cx="828385" cy="826601"/>
            </a:xfrm>
          </p:grpSpPr>
          <p:sp>
            <p:nvSpPr>
              <p:cNvPr name="Freeform 42" id="42"/>
              <p:cNvSpPr/>
              <p:nvPr/>
            </p:nvSpPr>
            <p:spPr>
              <a:xfrm flipH="false" flipV="false" rot="0">
                <a:off x="0" y="0"/>
                <a:ext cx="828385" cy="826601"/>
              </a:xfrm>
              <a:custGeom>
                <a:avLst/>
                <a:gdLst/>
                <a:ahLst/>
                <a:cxnLst/>
                <a:rect r="r" b="b" t="t" l="l"/>
                <a:pathLst>
                  <a:path h="826601" w="828385">
                    <a:moveTo>
                      <a:pt x="413301" y="0"/>
                    </a:moveTo>
                    <a:lnTo>
                      <a:pt x="415085" y="0"/>
                    </a:lnTo>
                    <a:cubicBezTo>
                      <a:pt x="524699" y="0"/>
                      <a:pt x="629823" y="43544"/>
                      <a:pt x="707332" y="121053"/>
                    </a:cubicBezTo>
                    <a:cubicBezTo>
                      <a:pt x="784841" y="198562"/>
                      <a:pt x="828385" y="303687"/>
                      <a:pt x="828385" y="413301"/>
                    </a:cubicBezTo>
                    <a:lnTo>
                      <a:pt x="828385" y="413301"/>
                    </a:lnTo>
                    <a:cubicBezTo>
                      <a:pt x="828385" y="522915"/>
                      <a:pt x="784841" y="628040"/>
                      <a:pt x="707332" y="705548"/>
                    </a:cubicBezTo>
                    <a:cubicBezTo>
                      <a:pt x="629823" y="783057"/>
                      <a:pt x="524699" y="826601"/>
                      <a:pt x="415085" y="826601"/>
                    </a:cubicBezTo>
                    <a:lnTo>
                      <a:pt x="413301" y="826601"/>
                    </a:lnTo>
                    <a:cubicBezTo>
                      <a:pt x="303687" y="826601"/>
                      <a:pt x="198562" y="783057"/>
                      <a:pt x="121053" y="705548"/>
                    </a:cubicBezTo>
                    <a:cubicBezTo>
                      <a:pt x="43544" y="628040"/>
                      <a:pt x="0" y="522915"/>
                      <a:pt x="0" y="413301"/>
                    </a:cubicBezTo>
                    <a:lnTo>
                      <a:pt x="0" y="413301"/>
                    </a:lnTo>
                    <a:cubicBezTo>
                      <a:pt x="0" y="303687"/>
                      <a:pt x="43544" y="198562"/>
                      <a:pt x="121053" y="121053"/>
                    </a:cubicBezTo>
                    <a:cubicBezTo>
                      <a:pt x="198562" y="43544"/>
                      <a:pt x="303687" y="0"/>
                      <a:pt x="413301" y="0"/>
                    </a:cubicBezTo>
                    <a:close/>
                  </a:path>
                </a:pathLst>
              </a:custGeom>
              <a:solidFill>
                <a:srgbClr val="00454A"/>
              </a:solidFill>
            </p:spPr>
          </p:sp>
          <p:sp>
            <p:nvSpPr>
              <p:cNvPr name="TextBox 43" id="43"/>
              <p:cNvSpPr txBox="true"/>
              <p:nvPr/>
            </p:nvSpPr>
            <p:spPr>
              <a:xfrm>
                <a:off x="0" y="-38100"/>
                <a:ext cx="828385" cy="864701"/>
              </a:xfrm>
              <a:prstGeom prst="rect">
                <a:avLst/>
              </a:prstGeom>
            </p:spPr>
            <p:txBody>
              <a:bodyPr anchor="ctr" rtlCol="false" tIns="36864" lIns="36864" bIns="36864" rIns="36864"/>
              <a:lstStyle/>
              <a:p>
                <a:pPr algn="ctr">
                  <a:lnSpc>
                    <a:spcPts val="2659"/>
                  </a:lnSpc>
                  <a:spcBef>
                    <a:spcPct val="0"/>
                  </a:spcBef>
                </a:pPr>
              </a:p>
            </p:txBody>
          </p:sp>
        </p:grpSp>
        <p:sp>
          <p:nvSpPr>
            <p:cNvPr name="TextBox 44" id="44"/>
            <p:cNvSpPr txBox="true"/>
            <p:nvPr/>
          </p:nvSpPr>
          <p:spPr>
            <a:xfrm rot="0">
              <a:off x="97366" y="133785"/>
              <a:ext cx="512849" cy="448013"/>
            </a:xfrm>
            <a:prstGeom prst="rect">
              <a:avLst/>
            </a:prstGeom>
          </p:spPr>
          <p:txBody>
            <a:bodyPr anchor="t" rtlCol="false" tIns="0" lIns="0" bIns="0" rIns="0">
              <a:spAutoFit/>
            </a:bodyPr>
            <a:lstStyle/>
            <a:p>
              <a:pPr algn="ctr">
                <a:lnSpc>
                  <a:spcPts val="2512"/>
                </a:lnSpc>
              </a:pPr>
              <a:r>
                <a:rPr lang="en-US" sz="2263" b="true">
                  <a:solidFill>
                    <a:srgbClr val="FFFFFF"/>
                  </a:solidFill>
                  <a:latin typeface="Montserrat Bold"/>
                  <a:ea typeface="Montserrat Bold"/>
                  <a:cs typeface="Montserrat Bold"/>
                  <a:sym typeface="Montserrat Bold"/>
                </a:rPr>
                <a:t>1</a:t>
              </a:r>
            </a:p>
          </p:txBody>
        </p:sp>
      </p:grpSp>
      <p:grpSp>
        <p:nvGrpSpPr>
          <p:cNvPr name="Group 45" id="45"/>
          <p:cNvGrpSpPr/>
          <p:nvPr/>
        </p:nvGrpSpPr>
        <p:grpSpPr>
          <a:xfrm rot="0">
            <a:off x="5852147" y="7374240"/>
            <a:ext cx="530686" cy="529543"/>
            <a:chOff x="0" y="0"/>
            <a:chExt cx="707581" cy="706057"/>
          </a:xfrm>
        </p:grpSpPr>
        <p:grpSp>
          <p:nvGrpSpPr>
            <p:cNvPr name="Group 46" id="46"/>
            <p:cNvGrpSpPr/>
            <p:nvPr/>
          </p:nvGrpSpPr>
          <p:grpSpPr>
            <a:xfrm rot="0">
              <a:off x="0" y="0"/>
              <a:ext cx="707581" cy="706057"/>
              <a:chOff x="0" y="0"/>
              <a:chExt cx="828385" cy="826601"/>
            </a:xfrm>
          </p:grpSpPr>
          <p:sp>
            <p:nvSpPr>
              <p:cNvPr name="Freeform 47" id="47"/>
              <p:cNvSpPr/>
              <p:nvPr/>
            </p:nvSpPr>
            <p:spPr>
              <a:xfrm flipH="false" flipV="false" rot="0">
                <a:off x="0" y="0"/>
                <a:ext cx="828385" cy="826601"/>
              </a:xfrm>
              <a:custGeom>
                <a:avLst/>
                <a:gdLst/>
                <a:ahLst/>
                <a:cxnLst/>
                <a:rect r="r" b="b" t="t" l="l"/>
                <a:pathLst>
                  <a:path h="826601" w="828385">
                    <a:moveTo>
                      <a:pt x="413301" y="0"/>
                    </a:moveTo>
                    <a:lnTo>
                      <a:pt x="415085" y="0"/>
                    </a:lnTo>
                    <a:cubicBezTo>
                      <a:pt x="524699" y="0"/>
                      <a:pt x="629823" y="43544"/>
                      <a:pt x="707332" y="121053"/>
                    </a:cubicBezTo>
                    <a:cubicBezTo>
                      <a:pt x="784841" y="198562"/>
                      <a:pt x="828385" y="303687"/>
                      <a:pt x="828385" y="413301"/>
                    </a:cubicBezTo>
                    <a:lnTo>
                      <a:pt x="828385" y="413301"/>
                    </a:lnTo>
                    <a:cubicBezTo>
                      <a:pt x="828385" y="522915"/>
                      <a:pt x="784841" y="628040"/>
                      <a:pt x="707332" y="705548"/>
                    </a:cubicBezTo>
                    <a:cubicBezTo>
                      <a:pt x="629823" y="783057"/>
                      <a:pt x="524699" y="826601"/>
                      <a:pt x="415085" y="826601"/>
                    </a:cubicBezTo>
                    <a:lnTo>
                      <a:pt x="413301" y="826601"/>
                    </a:lnTo>
                    <a:cubicBezTo>
                      <a:pt x="303687" y="826601"/>
                      <a:pt x="198562" y="783057"/>
                      <a:pt x="121053" y="705548"/>
                    </a:cubicBezTo>
                    <a:cubicBezTo>
                      <a:pt x="43544" y="628040"/>
                      <a:pt x="0" y="522915"/>
                      <a:pt x="0" y="413301"/>
                    </a:cubicBezTo>
                    <a:lnTo>
                      <a:pt x="0" y="413301"/>
                    </a:lnTo>
                    <a:cubicBezTo>
                      <a:pt x="0" y="303687"/>
                      <a:pt x="43544" y="198562"/>
                      <a:pt x="121053" y="121053"/>
                    </a:cubicBezTo>
                    <a:cubicBezTo>
                      <a:pt x="198562" y="43544"/>
                      <a:pt x="303687" y="0"/>
                      <a:pt x="413301" y="0"/>
                    </a:cubicBezTo>
                    <a:close/>
                  </a:path>
                </a:pathLst>
              </a:custGeom>
              <a:solidFill>
                <a:srgbClr val="00454A"/>
              </a:solidFill>
            </p:spPr>
          </p:sp>
          <p:sp>
            <p:nvSpPr>
              <p:cNvPr name="TextBox 48" id="48"/>
              <p:cNvSpPr txBox="true"/>
              <p:nvPr/>
            </p:nvSpPr>
            <p:spPr>
              <a:xfrm>
                <a:off x="0" y="-38100"/>
                <a:ext cx="828385" cy="864701"/>
              </a:xfrm>
              <a:prstGeom prst="rect">
                <a:avLst/>
              </a:prstGeom>
            </p:spPr>
            <p:txBody>
              <a:bodyPr anchor="ctr" rtlCol="false" tIns="36864" lIns="36864" bIns="36864" rIns="36864"/>
              <a:lstStyle/>
              <a:p>
                <a:pPr algn="ctr">
                  <a:lnSpc>
                    <a:spcPts val="2659"/>
                  </a:lnSpc>
                  <a:spcBef>
                    <a:spcPct val="0"/>
                  </a:spcBef>
                </a:pPr>
              </a:p>
            </p:txBody>
          </p:sp>
        </p:grpSp>
        <p:sp>
          <p:nvSpPr>
            <p:cNvPr name="TextBox 49" id="49"/>
            <p:cNvSpPr txBox="true"/>
            <p:nvPr/>
          </p:nvSpPr>
          <p:spPr>
            <a:xfrm rot="0">
              <a:off x="97366" y="133785"/>
              <a:ext cx="512849" cy="448013"/>
            </a:xfrm>
            <a:prstGeom prst="rect">
              <a:avLst/>
            </a:prstGeom>
          </p:spPr>
          <p:txBody>
            <a:bodyPr anchor="t" rtlCol="false" tIns="0" lIns="0" bIns="0" rIns="0">
              <a:spAutoFit/>
            </a:bodyPr>
            <a:lstStyle/>
            <a:p>
              <a:pPr algn="ctr">
                <a:lnSpc>
                  <a:spcPts val="2512"/>
                </a:lnSpc>
              </a:pPr>
              <a:r>
                <a:rPr lang="en-US" sz="2263" b="true">
                  <a:solidFill>
                    <a:srgbClr val="FFFFFF"/>
                  </a:solidFill>
                  <a:latin typeface="Montserrat Bold"/>
                  <a:ea typeface="Montserrat Bold"/>
                  <a:cs typeface="Montserrat Bold"/>
                  <a:sym typeface="Montserrat Bold"/>
                </a:rPr>
                <a:t>4</a:t>
              </a:r>
            </a:p>
          </p:txBody>
        </p:sp>
      </p:grpSp>
      <p:grpSp>
        <p:nvGrpSpPr>
          <p:cNvPr name="Group 50" id="50"/>
          <p:cNvGrpSpPr/>
          <p:nvPr/>
        </p:nvGrpSpPr>
        <p:grpSpPr>
          <a:xfrm rot="0">
            <a:off x="9104046" y="6650945"/>
            <a:ext cx="530686" cy="529543"/>
            <a:chOff x="0" y="0"/>
            <a:chExt cx="707581" cy="706057"/>
          </a:xfrm>
        </p:grpSpPr>
        <p:grpSp>
          <p:nvGrpSpPr>
            <p:cNvPr name="Group 51" id="51"/>
            <p:cNvGrpSpPr/>
            <p:nvPr/>
          </p:nvGrpSpPr>
          <p:grpSpPr>
            <a:xfrm rot="0">
              <a:off x="0" y="0"/>
              <a:ext cx="707581" cy="706057"/>
              <a:chOff x="0" y="0"/>
              <a:chExt cx="828385" cy="826601"/>
            </a:xfrm>
          </p:grpSpPr>
          <p:sp>
            <p:nvSpPr>
              <p:cNvPr name="Freeform 52" id="52"/>
              <p:cNvSpPr/>
              <p:nvPr/>
            </p:nvSpPr>
            <p:spPr>
              <a:xfrm flipH="false" flipV="false" rot="0">
                <a:off x="0" y="0"/>
                <a:ext cx="828385" cy="826601"/>
              </a:xfrm>
              <a:custGeom>
                <a:avLst/>
                <a:gdLst/>
                <a:ahLst/>
                <a:cxnLst/>
                <a:rect r="r" b="b" t="t" l="l"/>
                <a:pathLst>
                  <a:path h="826601" w="828385">
                    <a:moveTo>
                      <a:pt x="413301" y="0"/>
                    </a:moveTo>
                    <a:lnTo>
                      <a:pt x="415085" y="0"/>
                    </a:lnTo>
                    <a:cubicBezTo>
                      <a:pt x="524699" y="0"/>
                      <a:pt x="629823" y="43544"/>
                      <a:pt x="707332" y="121053"/>
                    </a:cubicBezTo>
                    <a:cubicBezTo>
                      <a:pt x="784841" y="198562"/>
                      <a:pt x="828385" y="303687"/>
                      <a:pt x="828385" y="413301"/>
                    </a:cubicBezTo>
                    <a:lnTo>
                      <a:pt x="828385" y="413301"/>
                    </a:lnTo>
                    <a:cubicBezTo>
                      <a:pt x="828385" y="522915"/>
                      <a:pt x="784841" y="628040"/>
                      <a:pt x="707332" y="705548"/>
                    </a:cubicBezTo>
                    <a:cubicBezTo>
                      <a:pt x="629823" y="783057"/>
                      <a:pt x="524699" y="826601"/>
                      <a:pt x="415085" y="826601"/>
                    </a:cubicBezTo>
                    <a:lnTo>
                      <a:pt x="413301" y="826601"/>
                    </a:lnTo>
                    <a:cubicBezTo>
                      <a:pt x="303687" y="826601"/>
                      <a:pt x="198562" y="783057"/>
                      <a:pt x="121053" y="705548"/>
                    </a:cubicBezTo>
                    <a:cubicBezTo>
                      <a:pt x="43544" y="628040"/>
                      <a:pt x="0" y="522915"/>
                      <a:pt x="0" y="413301"/>
                    </a:cubicBezTo>
                    <a:lnTo>
                      <a:pt x="0" y="413301"/>
                    </a:lnTo>
                    <a:cubicBezTo>
                      <a:pt x="0" y="303687"/>
                      <a:pt x="43544" y="198562"/>
                      <a:pt x="121053" y="121053"/>
                    </a:cubicBezTo>
                    <a:cubicBezTo>
                      <a:pt x="198562" y="43544"/>
                      <a:pt x="303687" y="0"/>
                      <a:pt x="413301" y="0"/>
                    </a:cubicBezTo>
                    <a:close/>
                  </a:path>
                </a:pathLst>
              </a:custGeom>
              <a:solidFill>
                <a:srgbClr val="00454A"/>
              </a:solidFill>
            </p:spPr>
          </p:sp>
          <p:sp>
            <p:nvSpPr>
              <p:cNvPr name="TextBox 53" id="53"/>
              <p:cNvSpPr txBox="true"/>
              <p:nvPr/>
            </p:nvSpPr>
            <p:spPr>
              <a:xfrm>
                <a:off x="0" y="-38100"/>
                <a:ext cx="828385" cy="864701"/>
              </a:xfrm>
              <a:prstGeom prst="rect">
                <a:avLst/>
              </a:prstGeom>
            </p:spPr>
            <p:txBody>
              <a:bodyPr anchor="ctr" rtlCol="false" tIns="36864" lIns="36864" bIns="36864" rIns="36864"/>
              <a:lstStyle/>
              <a:p>
                <a:pPr algn="ctr">
                  <a:lnSpc>
                    <a:spcPts val="2659"/>
                  </a:lnSpc>
                  <a:spcBef>
                    <a:spcPct val="0"/>
                  </a:spcBef>
                </a:pPr>
              </a:p>
            </p:txBody>
          </p:sp>
        </p:grpSp>
        <p:sp>
          <p:nvSpPr>
            <p:cNvPr name="TextBox 54" id="54"/>
            <p:cNvSpPr txBox="true"/>
            <p:nvPr/>
          </p:nvSpPr>
          <p:spPr>
            <a:xfrm rot="0">
              <a:off x="97366" y="133785"/>
              <a:ext cx="512849" cy="448013"/>
            </a:xfrm>
            <a:prstGeom prst="rect">
              <a:avLst/>
            </a:prstGeom>
          </p:spPr>
          <p:txBody>
            <a:bodyPr anchor="t" rtlCol="false" tIns="0" lIns="0" bIns="0" rIns="0">
              <a:spAutoFit/>
            </a:bodyPr>
            <a:lstStyle/>
            <a:p>
              <a:pPr algn="ctr">
                <a:lnSpc>
                  <a:spcPts val="2512"/>
                </a:lnSpc>
              </a:pPr>
              <a:r>
                <a:rPr lang="en-US" sz="2263" b="true">
                  <a:solidFill>
                    <a:srgbClr val="FFFFFF"/>
                  </a:solidFill>
                  <a:latin typeface="Montserrat Bold"/>
                  <a:ea typeface="Montserrat Bold"/>
                  <a:cs typeface="Montserrat Bold"/>
                  <a:sym typeface="Montserrat Bold"/>
                </a:rPr>
                <a:t>5</a:t>
              </a:r>
            </a:p>
          </p:txBody>
        </p:sp>
      </p:grpSp>
    </p:spTree>
  </p:cSld>
  <p:clrMapOvr>
    <a:masterClrMapping/>
  </p:clrMapOvr>
  <p:transition spd="med">
    <p:wipe dir="r"/>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9528" y="5200430"/>
            <a:ext cx="1179056" cy="5251494"/>
            <a:chOff x="0" y="0"/>
            <a:chExt cx="138247" cy="615750"/>
          </a:xfrm>
        </p:grpSpPr>
        <p:sp>
          <p:nvSpPr>
            <p:cNvPr name="Freeform 3" id="3"/>
            <p:cNvSpPr/>
            <p:nvPr/>
          </p:nvSpPr>
          <p:spPr>
            <a:xfrm flipH="false" flipV="false" rot="0">
              <a:off x="0" y="0"/>
              <a:ext cx="138247" cy="615750"/>
            </a:xfrm>
            <a:custGeom>
              <a:avLst/>
              <a:gdLst/>
              <a:ahLst/>
              <a:cxnLst/>
              <a:rect r="r" b="b" t="t" l="l"/>
              <a:pathLst>
                <a:path h="615750" w="138247">
                  <a:moveTo>
                    <a:pt x="0" y="0"/>
                  </a:moveTo>
                  <a:lnTo>
                    <a:pt x="138247" y="0"/>
                  </a:lnTo>
                  <a:lnTo>
                    <a:pt x="138247" y="615750"/>
                  </a:lnTo>
                  <a:lnTo>
                    <a:pt x="0" y="615750"/>
                  </a:lnTo>
                  <a:close/>
                </a:path>
              </a:pathLst>
            </a:custGeom>
            <a:gradFill rotWithShape="true">
              <a:gsLst>
                <a:gs pos="0">
                  <a:srgbClr val="123D33">
                    <a:alpha val="100000"/>
                  </a:srgbClr>
                </a:gs>
                <a:gs pos="50000">
                  <a:srgbClr val="106861">
                    <a:alpha val="100000"/>
                  </a:srgbClr>
                </a:gs>
                <a:gs pos="100000">
                  <a:srgbClr val="CCDBDB">
                    <a:alpha val="100000"/>
                  </a:srgbClr>
                </a:gs>
              </a:gsLst>
              <a:lin ang="5400000"/>
            </a:gradFill>
          </p:spPr>
        </p:sp>
        <p:sp>
          <p:nvSpPr>
            <p:cNvPr name="TextBox 4" id="4"/>
            <p:cNvSpPr txBox="true"/>
            <p:nvPr/>
          </p:nvSpPr>
          <p:spPr>
            <a:xfrm>
              <a:off x="0" y="-9525"/>
              <a:ext cx="138247" cy="625275"/>
            </a:xfrm>
            <a:prstGeom prst="rect">
              <a:avLst/>
            </a:prstGeom>
          </p:spPr>
          <p:txBody>
            <a:bodyPr anchor="ctr" rtlCol="false" tIns="50800" lIns="50800" bIns="50800" rIns="50800"/>
            <a:lstStyle/>
            <a:p>
              <a:pPr algn="ctr">
                <a:lnSpc>
                  <a:spcPts val="1300"/>
                </a:lnSpc>
              </a:pPr>
            </a:p>
          </p:txBody>
        </p:sp>
      </p:grpSp>
      <p:sp>
        <p:nvSpPr>
          <p:cNvPr name="AutoShape 5" id="5"/>
          <p:cNvSpPr/>
          <p:nvPr/>
        </p:nvSpPr>
        <p:spPr>
          <a:xfrm>
            <a:off x="850101" y="3748503"/>
            <a:ext cx="0" cy="6538497"/>
          </a:xfrm>
          <a:prstGeom prst="line">
            <a:avLst/>
          </a:prstGeom>
          <a:ln cap="rnd" w="28575">
            <a:solidFill>
              <a:srgbClr val="232323">
                <a:alpha val="40000"/>
              </a:srgbClr>
            </a:solidFill>
            <a:prstDash val="solid"/>
            <a:headEnd type="none" len="sm" w="sm"/>
            <a:tailEnd type="none" len="sm" w="sm"/>
          </a:ln>
        </p:spPr>
      </p:sp>
      <p:sp>
        <p:nvSpPr>
          <p:cNvPr name="AutoShape 6" id="6"/>
          <p:cNvSpPr/>
          <p:nvPr/>
        </p:nvSpPr>
        <p:spPr>
          <a:xfrm flipH="true" flipV="true">
            <a:off x="-2709691" y="4259392"/>
            <a:ext cx="4164402" cy="0"/>
          </a:xfrm>
          <a:prstGeom prst="line">
            <a:avLst/>
          </a:prstGeom>
          <a:ln cap="rnd" w="28575">
            <a:solidFill>
              <a:srgbClr val="232323">
                <a:alpha val="40000"/>
              </a:srgbClr>
            </a:solidFill>
            <a:prstDash val="solid"/>
            <a:headEnd type="none" len="sm" w="sm"/>
            <a:tailEnd type="none" len="sm" w="sm"/>
          </a:ln>
        </p:spPr>
      </p:sp>
      <p:sp>
        <p:nvSpPr>
          <p:cNvPr name="TextBox 7" id="7"/>
          <p:cNvSpPr txBox="true"/>
          <p:nvPr/>
        </p:nvSpPr>
        <p:spPr>
          <a:xfrm rot="0">
            <a:off x="2072430" y="800100"/>
            <a:ext cx="13121888" cy="1076960"/>
          </a:xfrm>
          <a:prstGeom prst="rect">
            <a:avLst/>
          </a:prstGeom>
        </p:spPr>
        <p:txBody>
          <a:bodyPr anchor="t" rtlCol="false" tIns="0" lIns="0" bIns="0" rIns="0">
            <a:spAutoFit/>
          </a:bodyPr>
          <a:lstStyle/>
          <a:p>
            <a:pPr algn="ctr">
              <a:lnSpc>
                <a:spcPts val="7840"/>
              </a:lnSpc>
              <a:spcBef>
                <a:spcPct val="0"/>
              </a:spcBef>
            </a:pPr>
            <a:r>
              <a:rPr lang="en-US" b="true" sz="5600" spc="-431">
                <a:solidFill>
                  <a:srgbClr val="000000"/>
                </a:solidFill>
                <a:latin typeface="Akzidenz-Grotesk Bold"/>
                <a:ea typeface="Akzidenz-Grotesk Bold"/>
                <a:cs typeface="Akzidenz-Grotesk Bold"/>
                <a:sym typeface="Akzidenz-Grotesk Bold"/>
              </a:rPr>
              <a:t>Technical Implementation</a:t>
            </a:r>
          </a:p>
        </p:txBody>
      </p:sp>
      <p:sp>
        <p:nvSpPr>
          <p:cNvPr name="TextBox 8" id="8"/>
          <p:cNvSpPr txBox="true"/>
          <p:nvPr/>
        </p:nvSpPr>
        <p:spPr>
          <a:xfrm rot="0">
            <a:off x="6433572" y="1838960"/>
            <a:ext cx="3967520" cy="450176"/>
          </a:xfrm>
          <a:prstGeom prst="rect">
            <a:avLst/>
          </a:prstGeom>
        </p:spPr>
        <p:txBody>
          <a:bodyPr anchor="t" rtlCol="false" tIns="0" lIns="0" bIns="0" rIns="0">
            <a:spAutoFit/>
          </a:bodyPr>
          <a:lstStyle/>
          <a:p>
            <a:pPr algn="ctr">
              <a:lnSpc>
                <a:spcPts val="3017"/>
              </a:lnSpc>
              <a:spcBef>
                <a:spcPct val="0"/>
              </a:spcBef>
            </a:pPr>
            <a:r>
              <a:rPr lang="en-US" b="true" sz="2718">
                <a:solidFill>
                  <a:srgbClr val="000000"/>
                </a:solidFill>
                <a:latin typeface="Akzidenz-Grotesk Bold"/>
                <a:ea typeface="Akzidenz-Grotesk Bold"/>
                <a:cs typeface="Akzidenz-Grotesk Bold"/>
                <a:sym typeface="Akzidenz-Grotesk Bold"/>
              </a:rPr>
              <a:t>Blockchain Architecture</a:t>
            </a:r>
          </a:p>
        </p:txBody>
      </p:sp>
      <p:sp>
        <p:nvSpPr>
          <p:cNvPr name="Freeform 9" id="9"/>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072430" y="2668687"/>
            <a:ext cx="12743170" cy="3787766"/>
          </a:xfrm>
          <a:custGeom>
            <a:avLst/>
            <a:gdLst/>
            <a:ahLst/>
            <a:cxnLst/>
            <a:rect r="r" b="b" t="t" l="l"/>
            <a:pathLst>
              <a:path h="3787766" w="12743170">
                <a:moveTo>
                  <a:pt x="0" y="0"/>
                </a:moveTo>
                <a:lnTo>
                  <a:pt x="12743170" y="0"/>
                </a:lnTo>
                <a:lnTo>
                  <a:pt x="12743170" y="3787765"/>
                </a:lnTo>
                <a:lnTo>
                  <a:pt x="0" y="3787765"/>
                </a:lnTo>
                <a:lnTo>
                  <a:pt x="0" y="0"/>
                </a:lnTo>
                <a:close/>
              </a:path>
            </a:pathLst>
          </a:custGeom>
          <a:blipFill>
            <a:blip r:embed="rId4"/>
            <a:stretch>
              <a:fillRect l="-815" t="-4799" r="-1222" b="-8913"/>
            </a:stretch>
          </a:blipFill>
          <a:ln w="19050" cap="sq">
            <a:solidFill>
              <a:srgbClr val="072E36"/>
            </a:solidFill>
            <a:prstDash val="solid"/>
            <a:miter/>
          </a:ln>
        </p:spPr>
      </p:sp>
      <p:sp>
        <p:nvSpPr>
          <p:cNvPr name="TextBox 11" id="11"/>
          <p:cNvSpPr txBox="true"/>
          <p:nvPr/>
        </p:nvSpPr>
        <p:spPr>
          <a:xfrm rot="0">
            <a:off x="6433572" y="6689972"/>
            <a:ext cx="3763328" cy="311111"/>
          </a:xfrm>
          <a:prstGeom prst="rect">
            <a:avLst/>
          </a:prstGeom>
        </p:spPr>
        <p:txBody>
          <a:bodyPr anchor="t" rtlCol="false" tIns="0" lIns="0" bIns="0" rIns="0">
            <a:spAutoFit/>
          </a:bodyPr>
          <a:lstStyle/>
          <a:p>
            <a:pPr algn="ctr">
              <a:lnSpc>
                <a:spcPts val="2462"/>
              </a:lnSpc>
              <a:spcBef>
                <a:spcPct val="0"/>
              </a:spcBef>
            </a:pPr>
            <a:r>
              <a:rPr lang="en-US" b="true" sz="2218">
                <a:solidFill>
                  <a:srgbClr val="000000"/>
                </a:solidFill>
                <a:latin typeface="Aileron Bold"/>
                <a:ea typeface="Aileron Bold"/>
                <a:cs typeface="Aileron Bold"/>
                <a:sym typeface="Aileron Bold"/>
              </a:rPr>
              <a:t>Figure: Blockchain structure</a:t>
            </a:r>
          </a:p>
        </p:txBody>
      </p:sp>
      <p:sp>
        <p:nvSpPr>
          <p:cNvPr name="TextBox 12" id="12"/>
          <p:cNvSpPr txBox="true"/>
          <p:nvPr/>
        </p:nvSpPr>
        <p:spPr>
          <a:xfrm rot="0">
            <a:off x="1454712" y="7807603"/>
            <a:ext cx="12018547" cy="712971"/>
          </a:xfrm>
          <a:prstGeom prst="rect">
            <a:avLst/>
          </a:prstGeom>
        </p:spPr>
        <p:txBody>
          <a:bodyPr anchor="t" rtlCol="false" tIns="0" lIns="0" bIns="0" rIns="0">
            <a:spAutoFit/>
          </a:bodyPr>
          <a:lstStyle/>
          <a:p>
            <a:pPr algn="l">
              <a:lnSpc>
                <a:spcPts val="2830"/>
              </a:lnSpc>
              <a:spcBef>
                <a:spcPct val="0"/>
              </a:spcBef>
            </a:pPr>
            <a:r>
              <a:rPr lang="en-US" sz="2549">
                <a:solidFill>
                  <a:srgbClr val="000000"/>
                </a:solidFill>
                <a:latin typeface="Montserrat"/>
                <a:ea typeface="Montserrat"/>
                <a:cs typeface="Montserrat"/>
                <a:sym typeface="Montserrat"/>
              </a:rPr>
              <a:t>Innovation:</a:t>
            </a:r>
          </a:p>
          <a:p>
            <a:pPr algn="l">
              <a:lnSpc>
                <a:spcPts val="2830"/>
              </a:lnSpc>
              <a:spcBef>
                <a:spcPct val="0"/>
              </a:spcBef>
            </a:pPr>
            <a:r>
              <a:rPr lang="en-US" sz="2549">
                <a:solidFill>
                  <a:srgbClr val="000000"/>
                </a:solidFill>
                <a:latin typeface="Montserrat"/>
                <a:ea typeface="Montserrat"/>
                <a:cs typeface="Montserrat"/>
                <a:sym typeface="Montserrat"/>
              </a:rPr>
              <a:t>First implementation of Salam contracts in Blockchain for Islamic banking</a:t>
            </a:r>
          </a:p>
        </p:txBody>
      </p:sp>
    </p:spTree>
  </p:cSld>
  <p:clrMapOvr>
    <a:masterClrMapping/>
  </p:clrMapOvr>
  <p:transition spd="med">
    <p:wipe dir="r"/>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6193655"/>
            <a:chOff x="0" y="0"/>
            <a:chExt cx="4816593" cy="1631251"/>
          </a:xfrm>
        </p:grpSpPr>
        <p:sp>
          <p:nvSpPr>
            <p:cNvPr name="Freeform 3" id="3"/>
            <p:cNvSpPr/>
            <p:nvPr/>
          </p:nvSpPr>
          <p:spPr>
            <a:xfrm flipH="false" flipV="false" rot="0">
              <a:off x="0" y="0"/>
              <a:ext cx="4816592" cy="1631251"/>
            </a:xfrm>
            <a:custGeom>
              <a:avLst/>
              <a:gdLst/>
              <a:ahLst/>
              <a:cxnLst/>
              <a:rect r="r" b="b" t="t" l="l"/>
              <a:pathLst>
                <a:path h="1631251" w="4816592">
                  <a:moveTo>
                    <a:pt x="0" y="0"/>
                  </a:moveTo>
                  <a:lnTo>
                    <a:pt x="4816592" y="0"/>
                  </a:lnTo>
                  <a:lnTo>
                    <a:pt x="4816592" y="1631251"/>
                  </a:lnTo>
                  <a:lnTo>
                    <a:pt x="0" y="1631251"/>
                  </a:lnTo>
                  <a:close/>
                </a:path>
              </a:pathLst>
            </a:custGeom>
            <a:solidFill>
              <a:srgbClr val="106861"/>
            </a:solidFill>
            <a:ln cap="sq">
              <a:noFill/>
              <a:prstDash val="solid"/>
              <a:miter/>
            </a:ln>
          </p:spPr>
        </p:sp>
        <p:sp>
          <p:nvSpPr>
            <p:cNvPr name="TextBox 4" id="4"/>
            <p:cNvSpPr txBox="true"/>
            <p:nvPr/>
          </p:nvSpPr>
          <p:spPr>
            <a:xfrm>
              <a:off x="0" y="-38100"/>
              <a:ext cx="4816593" cy="1669351"/>
            </a:xfrm>
            <a:prstGeom prst="rect">
              <a:avLst/>
            </a:prstGeom>
          </p:spPr>
          <p:txBody>
            <a:bodyPr anchor="ctr" rtlCol="false" tIns="50800" lIns="50800" bIns="50800" rIns="50800"/>
            <a:lstStyle/>
            <a:p>
              <a:pPr algn="ctr" marL="0" indent="0" lvl="0">
                <a:lnSpc>
                  <a:spcPts val="3035"/>
                </a:lnSpc>
                <a:spcBef>
                  <a:spcPct val="0"/>
                </a:spcBef>
              </a:pPr>
            </a:p>
          </p:txBody>
        </p:sp>
      </p:grpSp>
      <p:sp>
        <p:nvSpPr>
          <p:cNvPr name="TextBox 5" id="5"/>
          <p:cNvSpPr txBox="true"/>
          <p:nvPr/>
        </p:nvSpPr>
        <p:spPr>
          <a:xfrm rot="0">
            <a:off x="1246879" y="952514"/>
            <a:ext cx="15474192" cy="681990"/>
          </a:xfrm>
          <a:prstGeom prst="rect">
            <a:avLst/>
          </a:prstGeom>
        </p:spPr>
        <p:txBody>
          <a:bodyPr anchor="t" rtlCol="false" tIns="0" lIns="0" bIns="0" rIns="0">
            <a:spAutoFit/>
          </a:bodyPr>
          <a:lstStyle/>
          <a:p>
            <a:pPr algn="l" marL="0" indent="0" lvl="1">
              <a:lnSpc>
                <a:spcPts val="4230"/>
              </a:lnSpc>
            </a:pPr>
            <a:r>
              <a:rPr lang="en-US" b="true" sz="4700" spc="-216">
                <a:solidFill>
                  <a:srgbClr val="CCDBDB"/>
                </a:solidFill>
                <a:latin typeface="Akzidenz-Grotesk Bold"/>
                <a:ea typeface="Akzidenz-Grotesk Bold"/>
                <a:cs typeface="Akzidenz-Grotesk Bold"/>
                <a:sym typeface="Akzidenz-Grotesk Bold"/>
              </a:rPr>
              <a:t>TRADITIONAL SALAM BANKING VS AL-SALAM BLOCK</a:t>
            </a:r>
          </a:p>
        </p:txBody>
      </p:sp>
      <p:sp>
        <p:nvSpPr>
          <p:cNvPr name="TextBox 6" id="6"/>
          <p:cNvSpPr txBox="true"/>
          <p:nvPr/>
        </p:nvSpPr>
        <p:spPr>
          <a:xfrm rot="0">
            <a:off x="8230602" y="1701179"/>
            <a:ext cx="1506746" cy="354332"/>
          </a:xfrm>
          <a:prstGeom prst="rect">
            <a:avLst/>
          </a:prstGeom>
        </p:spPr>
        <p:txBody>
          <a:bodyPr anchor="t" rtlCol="false" tIns="0" lIns="0" bIns="0" rIns="0">
            <a:spAutoFit/>
          </a:bodyPr>
          <a:lstStyle/>
          <a:p>
            <a:pPr algn="l" marL="0" indent="0" lvl="1">
              <a:lnSpc>
                <a:spcPts val="2520"/>
              </a:lnSpc>
            </a:pPr>
            <a:r>
              <a:rPr lang="en-US" b="true" sz="2800" spc="-128">
                <a:solidFill>
                  <a:srgbClr val="CCDBDB"/>
                </a:solidFill>
                <a:latin typeface="Raleway Bold"/>
                <a:ea typeface="Raleway Bold"/>
                <a:cs typeface="Raleway Bold"/>
                <a:sym typeface="Raleway Bold"/>
              </a:rPr>
              <a:t>RESULTS</a:t>
            </a:r>
          </a:p>
        </p:txBody>
      </p:sp>
      <p:sp>
        <p:nvSpPr>
          <p:cNvPr name="Freeform 7" id="7"/>
          <p:cNvSpPr/>
          <p:nvPr/>
        </p:nvSpPr>
        <p:spPr>
          <a:xfrm flipH="false" flipV="false" rot="0">
            <a:off x="322942" y="8073838"/>
            <a:ext cx="3175781" cy="400494"/>
          </a:xfrm>
          <a:custGeom>
            <a:avLst/>
            <a:gdLst/>
            <a:ahLst/>
            <a:cxnLst/>
            <a:rect r="r" b="b" t="t" l="l"/>
            <a:pathLst>
              <a:path h="400494" w="3175781">
                <a:moveTo>
                  <a:pt x="0" y="0"/>
                </a:moveTo>
                <a:lnTo>
                  <a:pt x="3175781" y="0"/>
                </a:lnTo>
                <a:lnTo>
                  <a:pt x="3175781" y="400494"/>
                </a:lnTo>
                <a:lnTo>
                  <a:pt x="0" y="400494"/>
                </a:lnTo>
                <a:lnTo>
                  <a:pt x="0" y="0"/>
                </a:lnTo>
                <a:close/>
              </a:path>
            </a:pathLst>
          </a:custGeom>
          <a:blipFill>
            <a:blip r:embed="rId2">
              <a:alphaModFix amt="67000"/>
            </a:blip>
            <a:stretch>
              <a:fillRect l="0" t="-56610" r="0" b="0"/>
            </a:stretch>
          </a:blipFill>
        </p:spPr>
      </p:sp>
      <p:grpSp>
        <p:nvGrpSpPr>
          <p:cNvPr name="Group 8" id="8"/>
          <p:cNvGrpSpPr/>
          <p:nvPr/>
        </p:nvGrpSpPr>
        <p:grpSpPr>
          <a:xfrm rot="0">
            <a:off x="267583" y="3233861"/>
            <a:ext cx="3231140" cy="6346398"/>
            <a:chOff x="0" y="0"/>
            <a:chExt cx="1438367" cy="2825148"/>
          </a:xfrm>
        </p:grpSpPr>
        <p:sp>
          <p:nvSpPr>
            <p:cNvPr name="Freeform 9" id="9"/>
            <p:cNvSpPr/>
            <p:nvPr/>
          </p:nvSpPr>
          <p:spPr>
            <a:xfrm flipH="false" flipV="false" rot="0">
              <a:off x="0" y="0"/>
              <a:ext cx="1438367" cy="2825148"/>
            </a:xfrm>
            <a:custGeom>
              <a:avLst/>
              <a:gdLst/>
              <a:ahLst/>
              <a:cxnLst/>
              <a:rect r="r" b="b" t="t" l="l"/>
              <a:pathLst>
                <a:path h="2825148" w="1438367">
                  <a:moveTo>
                    <a:pt x="74277" y="0"/>
                  </a:moveTo>
                  <a:lnTo>
                    <a:pt x="1364090" y="0"/>
                  </a:lnTo>
                  <a:cubicBezTo>
                    <a:pt x="1383789" y="0"/>
                    <a:pt x="1402682" y="7826"/>
                    <a:pt x="1416612" y="21755"/>
                  </a:cubicBezTo>
                  <a:cubicBezTo>
                    <a:pt x="1430541" y="35685"/>
                    <a:pt x="1438367" y="54578"/>
                    <a:pt x="1438367" y="74277"/>
                  </a:cubicBezTo>
                  <a:lnTo>
                    <a:pt x="1438367" y="2750871"/>
                  </a:lnTo>
                  <a:cubicBezTo>
                    <a:pt x="1438367" y="2770570"/>
                    <a:pt x="1430541" y="2789463"/>
                    <a:pt x="1416612" y="2803393"/>
                  </a:cubicBezTo>
                  <a:cubicBezTo>
                    <a:pt x="1402682" y="2817322"/>
                    <a:pt x="1383789" y="2825148"/>
                    <a:pt x="1364090" y="2825148"/>
                  </a:cubicBezTo>
                  <a:lnTo>
                    <a:pt x="74277" y="2825148"/>
                  </a:lnTo>
                  <a:cubicBezTo>
                    <a:pt x="54578" y="2825148"/>
                    <a:pt x="35685" y="2817322"/>
                    <a:pt x="21755" y="2803393"/>
                  </a:cubicBezTo>
                  <a:cubicBezTo>
                    <a:pt x="7826" y="2789463"/>
                    <a:pt x="0" y="2770570"/>
                    <a:pt x="0" y="2750871"/>
                  </a:cubicBezTo>
                  <a:lnTo>
                    <a:pt x="0" y="74277"/>
                  </a:lnTo>
                  <a:cubicBezTo>
                    <a:pt x="0" y="54578"/>
                    <a:pt x="7826" y="35685"/>
                    <a:pt x="21755" y="21755"/>
                  </a:cubicBezTo>
                  <a:cubicBezTo>
                    <a:pt x="35685" y="7826"/>
                    <a:pt x="54578" y="0"/>
                    <a:pt x="74277" y="0"/>
                  </a:cubicBezTo>
                  <a:close/>
                </a:path>
              </a:pathLst>
            </a:custGeom>
            <a:solidFill>
              <a:srgbClr val="FFFFFF"/>
            </a:solidFill>
            <a:ln w="47625" cap="rnd">
              <a:solidFill>
                <a:srgbClr val="CCDBDB"/>
              </a:solidFill>
              <a:prstDash val="solid"/>
              <a:round/>
            </a:ln>
          </p:spPr>
        </p:sp>
        <p:sp>
          <p:nvSpPr>
            <p:cNvPr name="TextBox 10" id="10"/>
            <p:cNvSpPr txBox="true"/>
            <p:nvPr/>
          </p:nvSpPr>
          <p:spPr>
            <a:xfrm>
              <a:off x="0" y="-38100"/>
              <a:ext cx="1438367" cy="2863248"/>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1" id="11"/>
          <p:cNvGrpSpPr/>
          <p:nvPr/>
        </p:nvGrpSpPr>
        <p:grpSpPr>
          <a:xfrm rot="0">
            <a:off x="495040" y="3457939"/>
            <a:ext cx="2724514" cy="2724514"/>
            <a:chOff x="0" y="0"/>
            <a:chExt cx="6350000" cy="6350000"/>
          </a:xfrm>
        </p:grpSpPr>
        <p:sp>
          <p:nvSpPr>
            <p:cNvPr name="Freeform 12" id="12"/>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0" t="-15934" r="0" b="-15934"/>
              </a:stretch>
            </a:blipFill>
          </p:spPr>
        </p:sp>
      </p:grpSp>
      <p:sp>
        <p:nvSpPr>
          <p:cNvPr name="TextBox 13" id="13"/>
          <p:cNvSpPr txBox="true"/>
          <p:nvPr/>
        </p:nvSpPr>
        <p:spPr>
          <a:xfrm rot="0">
            <a:off x="507657" y="6497197"/>
            <a:ext cx="2750992" cy="2737393"/>
          </a:xfrm>
          <a:prstGeom prst="rect">
            <a:avLst/>
          </a:prstGeom>
        </p:spPr>
        <p:txBody>
          <a:bodyPr anchor="t" rtlCol="false" tIns="0" lIns="0" bIns="0" rIns="0">
            <a:spAutoFit/>
          </a:bodyPr>
          <a:lstStyle/>
          <a:p>
            <a:pPr algn="l" marL="363337" indent="-181669" lvl="1">
              <a:lnSpc>
                <a:spcPts val="2440"/>
              </a:lnSpc>
              <a:buFont typeface="Arial"/>
              <a:buChar char="•"/>
            </a:pPr>
            <a:r>
              <a:rPr lang="en-US" b="true" sz="1682">
                <a:solidFill>
                  <a:srgbClr val="343432"/>
                </a:solidFill>
                <a:latin typeface="Open Sauce Bold"/>
                <a:ea typeface="Open Sauce Bold"/>
                <a:cs typeface="Open Sauce Bold"/>
                <a:sym typeface="Open Sauce Bold"/>
              </a:rPr>
              <a:t>Traditional System:</a:t>
            </a:r>
            <a:r>
              <a:rPr lang="en-US" sz="1682">
                <a:solidFill>
                  <a:srgbClr val="343432"/>
                </a:solidFill>
                <a:latin typeface="Open Sauce"/>
                <a:ea typeface="Open Sauce"/>
                <a:cs typeface="Open Sauce"/>
                <a:sym typeface="Open Sauce"/>
              </a:rPr>
              <a:t> International transfers took 1–3 days.</a:t>
            </a:r>
          </a:p>
          <a:p>
            <a:pPr algn="l" marL="363337" indent="-181669" lvl="1">
              <a:lnSpc>
                <a:spcPts val="2440"/>
              </a:lnSpc>
              <a:buFont typeface="Arial"/>
              <a:buChar char="•"/>
            </a:pPr>
            <a:r>
              <a:rPr lang="en-US" b="true" sz="1682">
                <a:solidFill>
                  <a:srgbClr val="343432"/>
                </a:solidFill>
                <a:latin typeface="Open Sauce Bold"/>
                <a:ea typeface="Open Sauce Bold"/>
                <a:cs typeface="Open Sauce Bold"/>
                <a:sym typeface="Open Sauce Bold"/>
              </a:rPr>
              <a:t>Al-Salam Block:</a:t>
            </a:r>
            <a:r>
              <a:rPr lang="en-US" sz="1682">
                <a:solidFill>
                  <a:srgbClr val="343432"/>
                </a:solidFill>
                <a:latin typeface="Open Sauce"/>
                <a:ea typeface="Open Sauce"/>
                <a:cs typeface="Open Sauce"/>
                <a:sym typeface="Open Sauce"/>
              </a:rPr>
              <a:t> Transfers completed in under 0.1 seconds.</a:t>
            </a:r>
          </a:p>
          <a:p>
            <a:pPr algn="l" marL="363337" indent="-181669" lvl="1">
              <a:lnSpc>
                <a:spcPts val="2440"/>
              </a:lnSpc>
              <a:buFont typeface="Arial"/>
              <a:buChar char="•"/>
            </a:pPr>
            <a:r>
              <a:rPr lang="en-US" b="true" sz="1682">
                <a:solidFill>
                  <a:srgbClr val="343432"/>
                </a:solidFill>
                <a:latin typeface="Open Sauce Bold"/>
                <a:ea typeface="Open Sauce Bold"/>
                <a:cs typeface="Open Sauce Bold"/>
                <a:sym typeface="Open Sauce Bold"/>
              </a:rPr>
              <a:t> Result:</a:t>
            </a:r>
            <a:r>
              <a:rPr lang="en-US" sz="1682">
                <a:solidFill>
                  <a:srgbClr val="343432"/>
                </a:solidFill>
                <a:latin typeface="Open Sauce"/>
                <a:ea typeface="Open Sauce"/>
                <a:cs typeface="Open Sauce"/>
                <a:sym typeface="Open Sauce"/>
              </a:rPr>
              <a:t> Over 99% faster transaction processing.</a:t>
            </a:r>
          </a:p>
        </p:txBody>
      </p:sp>
      <p:grpSp>
        <p:nvGrpSpPr>
          <p:cNvPr name="Group 14" id="14"/>
          <p:cNvGrpSpPr/>
          <p:nvPr/>
        </p:nvGrpSpPr>
        <p:grpSpPr>
          <a:xfrm rot="0">
            <a:off x="507657" y="5858183"/>
            <a:ext cx="2720808" cy="521625"/>
            <a:chOff x="0" y="0"/>
            <a:chExt cx="2367461" cy="453882"/>
          </a:xfrm>
        </p:grpSpPr>
        <p:sp>
          <p:nvSpPr>
            <p:cNvPr name="Freeform 15" id="15"/>
            <p:cNvSpPr/>
            <p:nvPr/>
          </p:nvSpPr>
          <p:spPr>
            <a:xfrm flipH="false" flipV="false" rot="0">
              <a:off x="0" y="0"/>
              <a:ext cx="2367461" cy="453882"/>
            </a:xfrm>
            <a:custGeom>
              <a:avLst/>
              <a:gdLst/>
              <a:ahLst/>
              <a:cxnLst/>
              <a:rect r="r" b="b" t="t" l="l"/>
              <a:pathLst>
                <a:path h="453882" w="2367461">
                  <a:moveTo>
                    <a:pt x="116663" y="0"/>
                  </a:moveTo>
                  <a:lnTo>
                    <a:pt x="2250797" y="0"/>
                  </a:lnTo>
                  <a:cubicBezTo>
                    <a:pt x="2281739" y="0"/>
                    <a:pt x="2311412" y="12291"/>
                    <a:pt x="2333291" y="34170"/>
                  </a:cubicBezTo>
                  <a:cubicBezTo>
                    <a:pt x="2355170" y="56049"/>
                    <a:pt x="2367461" y="85722"/>
                    <a:pt x="2367461" y="116663"/>
                  </a:cubicBezTo>
                  <a:lnTo>
                    <a:pt x="2367461" y="337219"/>
                  </a:lnTo>
                  <a:cubicBezTo>
                    <a:pt x="2367461" y="401650"/>
                    <a:pt x="2315229" y="453882"/>
                    <a:pt x="2250797" y="453882"/>
                  </a:cubicBezTo>
                  <a:lnTo>
                    <a:pt x="116663" y="453882"/>
                  </a:lnTo>
                  <a:cubicBezTo>
                    <a:pt x="52232" y="453882"/>
                    <a:pt x="0" y="401650"/>
                    <a:pt x="0" y="337219"/>
                  </a:cubicBezTo>
                  <a:lnTo>
                    <a:pt x="0" y="116663"/>
                  </a:lnTo>
                  <a:cubicBezTo>
                    <a:pt x="0" y="52232"/>
                    <a:pt x="52232" y="0"/>
                    <a:pt x="116663" y="0"/>
                  </a:cubicBezTo>
                  <a:close/>
                </a:path>
              </a:pathLst>
            </a:custGeom>
            <a:solidFill>
              <a:srgbClr val="106861"/>
            </a:solidFill>
            <a:ln w="28575" cap="rnd">
              <a:solidFill>
                <a:srgbClr val="CCDBDB"/>
              </a:solidFill>
              <a:prstDash val="solid"/>
              <a:round/>
            </a:ln>
          </p:spPr>
        </p:sp>
        <p:sp>
          <p:nvSpPr>
            <p:cNvPr name="TextBox 16" id="16"/>
            <p:cNvSpPr txBox="true"/>
            <p:nvPr/>
          </p:nvSpPr>
          <p:spPr>
            <a:xfrm>
              <a:off x="0" y="-66675"/>
              <a:ext cx="2367461" cy="520557"/>
            </a:xfrm>
            <a:prstGeom prst="rect">
              <a:avLst/>
            </a:prstGeom>
          </p:spPr>
          <p:txBody>
            <a:bodyPr anchor="ctr" rtlCol="false" tIns="0" lIns="0" bIns="0" rIns="0"/>
            <a:lstStyle/>
            <a:p>
              <a:pPr algn="ctr" marL="0" indent="0" lvl="0">
                <a:lnSpc>
                  <a:spcPts val="2346"/>
                </a:lnSpc>
                <a:spcBef>
                  <a:spcPct val="0"/>
                </a:spcBef>
              </a:pPr>
              <a:r>
                <a:rPr lang="en-US" sz="1700">
                  <a:solidFill>
                    <a:srgbClr val="FFFFFF"/>
                  </a:solidFill>
                  <a:latin typeface="Akzidenz-Grotesk"/>
                  <a:ea typeface="Akzidenz-Grotesk"/>
                  <a:cs typeface="Akzidenz-Grotesk"/>
                  <a:sym typeface="Akzidenz-Grotesk"/>
                </a:rPr>
                <a:t>SPEED</a:t>
              </a:r>
            </a:p>
          </p:txBody>
        </p:sp>
      </p:grpSp>
      <p:sp>
        <p:nvSpPr>
          <p:cNvPr name="Freeform 17" id="17"/>
          <p:cNvSpPr/>
          <p:nvPr/>
        </p:nvSpPr>
        <p:spPr>
          <a:xfrm flipH="false" flipV="false" rot="0">
            <a:off x="267583" y="9481312"/>
            <a:ext cx="3175781" cy="453347"/>
          </a:xfrm>
          <a:custGeom>
            <a:avLst/>
            <a:gdLst/>
            <a:ahLst/>
            <a:cxnLst/>
            <a:rect r="r" b="b" t="t" l="l"/>
            <a:pathLst>
              <a:path h="453347" w="3175781">
                <a:moveTo>
                  <a:pt x="0" y="0"/>
                </a:moveTo>
                <a:lnTo>
                  <a:pt x="3175780" y="0"/>
                </a:lnTo>
                <a:lnTo>
                  <a:pt x="3175780" y="453347"/>
                </a:lnTo>
                <a:lnTo>
                  <a:pt x="0" y="453347"/>
                </a:lnTo>
                <a:lnTo>
                  <a:pt x="0" y="0"/>
                </a:lnTo>
                <a:close/>
              </a:path>
            </a:pathLst>
          </a:custGeom>
          <a:blipFill>
            <a:blip r:embed="rId2">
              <a:alphaModFix amt="67000"/>
            </a:blip>
            <a:stretch>
              <a:fillRect l="-6598" t="-56610" r="-6598" b="0"/>
            </a:stretch>
          </a:blipFill>
        </p:spPr>
      </p:sp>
      <p:sp>
        <p:nvSpPr>
          <p:cNvPr name="TextBox 18" id="18"/>
          <p:cNvSpPr txBox="true"/>
          <p:nvPr/>
        </p:nvSpPr>
        <p:spPr>
          <a:xfrm rot="0">
            <a:off x="1545245" y="2192220"/>
            <a:ext cx="15175826" cy="790099"/>
          </a:xfrm>
          <a:prstGeom prst="rect">
            <a:avLst/>
          </a:prstGeom>
        </p:spPr>
        <p:txBody>
          <a:bodyPr anchor="t" rtlCol="false" tIns="0" lIns="0" bIns="0" rIns="0">
            <a:spAutoFit/>
          </a:bodyPr>
          <a:lstStyle/>
          <a:p>
            <a:pPr algn="ctr">
              <a:lnSpc>
                <a:spcPts val="3176"/>
              </a:lnSpc>
              <a:spcBef>
                <a:spcPct val="0"/>
              </a:spcBef>
            </a:pPr>
            <a:r>
              <a:rPr lang="en-US" sz="2268">
                <a:solidFill>
                  <a:srgbClr val="FFFFFF"/>
                </a:solidFill>
                <a:latin typeface="Montserrat"/>
                <a:ea typeface="Montserrat"/>
                <a:cs typeface="Montserrat"/>
                <a:sym typeface="Montserrat"/>
              </a:rPr>
              <a:t>The simulation compared the traditional banking system with Al-Salam Block using real transaction data.</a:t>
            </a:r>
          </a:p>
          <a:p>
            <a:pPr algn="ctr">
              <a:lnSpc>
                <a:spcPts val="3176"/>
              </a:lnSpc>
              <a:spcBef>
                <a:spcPct val="0"/>
              </a:spcBef>
            </a:pPr>
            <a:r>
              <a:rPr lang="en-US" sz="2268">
                <a:solidFill>
                  <a:srgbClr val="FFFFFF"/>
                </a:solidFill>
                <a:latin typeface="Montserrat"/>
                <a:ea typeface="Montserrat"/>
                <a:cs typeface="Montserrat"/>
                <a:sym typeface="Montserrat"/>
              </a:rPr>
              <a:t>Key results include:</a:t>
            </a:r>
          </a:p>
        </p:txBody>
      </p:sp>
    </p:spTree>
  </p:cSld>
  <p:clrMapOvr>
    <a:masterClrMapping/>
  </p:clrMapOvr>
  <p:transition spd="med">
    <p:wipe dir="r"/>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6193655"/>
            <a:chOff x="0" y="0"/>
            <a:chExt cx="4816593" cy="1631251"/>
          </a:xfrm>
        </p:grpSpPr>
        <p:sp>
          <p:nvSpPr>
            <p:cNvPr name="Freeform 3" id="3"/>
            <p:cNvSpPr/>
            <p:nvPr/>
          </p:nvSpPr>
          <p:spPr>
            <a:xfrm flipH="false" flipV="false" rot="0">
              <a:off x="0" y="0"/>
              <a:ext cx="4816592" cy="1631251"/>
            </a:xfrm>
            <a:custGeom>
              <a:avLst/>
              <a:gdLst/>
              <a:ahLst/>
              <a:cxnLst/>
              <a:rect r="r" b="b" t="t" l="l"/>
              <a:pathLst>
                <a:path h="1631251" w="4816592">
                  <a:moveTo>
                    <a:pt x="0" y="0"/>
                  </a:moveTo>
                  <a:lnTo>
                    <a:pt x="4816592" y="0"/>
                  </a:lnTo>
                  <a:lnTo>
                    <a:pt x="4816592" y="1631251"/>
                  </a:lnTo>
                  <a:lnTo>
                    <a:pt x="0" y="1631251"/>
                  </a:lnTo>
                  <a:close/>
                </a:path>
              </a:pathLst>
            </a:custGeom>
            <a:solidFill>
              <a:srgbClr val="106861"/>
            </a:solidFill>
            <a:ln cap="sq">
              <a:noFill/>
              <a:prstDash val="solid"/>
              <a:miter/>
            </a:ln>
          </p:spPr>
        </p:sp>
        <p:sp>
          <p:nvSpPr>
            <p:cNvPr name="TextBox 4" id="4"/>
            <p:cNvSpPr txBox="true"/>
            <p:nvPr/>
          </p:nvSpPr>
          <p:spPr>
            <a:xfrm>
              <a:off x="0" y="-38100"/>
              <a:ext cx="4816593" cy="1669351"/>
            </a:xfrm>
            <a:prstGeom prst="rect">
              <a:avLst/>
            </a:prstGeom>
          </p:spPr>
          <p:txBody>
            <a:bodyPr anchor="ctr" rtlCol="false" tIns="50800" lIns="50800" bIns="50800" rIns="50800"/>
            <a:lstStyle/>
            <a:p>
              <a:pPr algn="ctr" marL="0" indent="0" lvl="0">
                <a:lnSpc>
                  <a:spcPts val="3035"/>
                </a:lnSpc>
                <a:spcBef>
                  <a:spcPct val="0"/>
                </a:spcBef>
              </a:pPr>
            </a:p>
          </p:txBody>
        </p:sp>
      </p:grpSp>
      <p:sp>
        <p:nvSpPr>
          <p:cNvPr name="TextBox 5" id="5"/>
          <p:cNvSpPr txBox="true"/>
          <p:nvPr/>
        </p:nvSpPr>
        <p:spPr>
          <a:xfrm rot="0">
            <a:off x="1246879" y="952514"/>
            <a:ext cx="15474192" cy="681990"/>
          </a:xfrm>
          <a:prstGeom prst="rect">
            <a:avLst/>
          </a:prstGeom>
        </p:spPr>
        <p:txBody>
          <a:bodyPr anchor="t" rtlCol="false" tIns="0" lIns="0" bIns="0" rIns="0">
            <a:spAutoFit/>
          </a:bodyPr>
          <a:lstStyle/>
          <a:p>
            <a:pPr algn="l" marL="0" indent="0" lvl="1">
              <a:lnSpc>
                <a:spcPts val="4230"/>
              </a:lnSpc>
            </a:pPr>
            <a:r>
              <a:rPr lang="en-US" b="true" sz="4700" spc="-216">
                <a:solidFill>
                  <a:srgbClr val="CCDBDB"/>
                </a:solidFill>
                <a:latin typeface="Akzidenz-Grotesk Bold"/>
                <a:ea typeface="Akzidenz-Grotesk Bold"/>
                <a:cs typeface="Akzidenz-Grotesk Bold"/>
                <a:sym typeface="Akzidenz-Grotesk Bold"/>
              </a:rPr>
              <a:t>TRADITIONAL SALAM BANKING VS AL-SALAM BLOCK</a:t>
            </a:r>
          </a:p>
        </p:txBody>
      </p:sp>
      <p:sp>
        <p:nvSpPr>
          <p:cNvPr name="TextBox 6" id="6"/>
          <p:cNvSpPr txBox="true"/>
          <p:nvPr/>
        </p:nvSpPr>
        <p:spPr>
          <a:xfrm rot="0">
            <a:off x="8230602" y="1701179"/>
            <a:ext cx="1506746" cy="354332"/>
          </a:xfrm>
          <a:prstGeom prst="rect">
            <a:avLst/>
          </a:prstGeom>
        </p:spPr>
        <p:txBody>
          <a:bodyPr anchor="t" rtlCol="false" tIns="0" lIns="0" bIns="0" rIns="0">
            <a:spAutoFit/>
          </a:bodyPr>
          <a:lstStyle/>
          <a:p>
            <a:pPr algn="l" marL="0" indent="0" lvl="1">
              <a:lnSpc>
                <a:spcPts val="2520"/>
              </a:lnSpc>
            </a:pPr>
            <a:r>
              <a:rPr lang="en-US" b="true" sz="2800" spc="-128">
                <a:solidFill>
                  <a:srgbClr val="CCDBDB"/>
                </a:solidFill>
                <a:latin typeface="Raleway Bold"/>
                <a:ea typeface="Raleway Bold"/>
                <a:cs typeface="Raleway Bold"/>
                <a:sym typeface="Raleway Bold"/>
              </a:rPr>
              <a:t>RESULTS</a:t>
            </a:r>
          </a:p>
        </p:txBody>
      </p:sp>
      <p:sp>
        <p:nvSpPr>
          <p:cNvPr name="Freeform 7" id="7"/>
          <p:cNvSpPr/>
          <p:nvPr/>
        </p:nvSpPr>
        <p:spPr>
          <a:xfrm flipH="false" flipV="false" rot="0">
            <a:off x="322942" y="8073838"/>
            <a:ext cx="3175781" cy="400494"/>
          </a:xfrm>
          <a:custGeom>
            <a:avLst/>
            <a:gdLst/>
            <a:ahLst/>
            <a:cxnLst/>
            <a:rect r="r" b="b" t="t" l="l"/>
            <a:pathLst>
              <a:path h="400494" w="3175781">
                <a:moveTo>
                  <a:pt x="0" y="0"/>
                </a:moveTo>
                <a:lnTo>
                  <a:pt x="3175781" y="0"/>
                </a:lnTo>
                <a:lnTo>
                  <a:pt x="3175781" y="400494"/>
                </a:lnTo>
                <a:lnTo>
                  <a:pt x="0" y="400494"/>
                </a:lnTo>
                <a:lnTo>
                  <a:pt x="0" y="0"/>
                </a:lnTo>
                <a:close/>
              </a:path>
            </a:pathLst>
          </a:custGeom>
          <a:blipFill>
            <a:blip r:embed="rId2">
              <a:alphaModFix amt="67000"/>
            </a:blip>
            <a:stretch>
              <a:fillRect l="0" t="-56610" r="0" b="0"/>
            </a:stretch>
          </a:blipFill>
        </p:spPr>
      </p:sp>
      <p:sp>
        <p:nvSpPr>
          <p:cNvPr name="Freeform 8" id="8"/>
          <p:cNvSpPr/>
          <p:nvPr/>
        </p:nvSpPr>
        <p:spPr>
          <a:xfrm flipH="false" flipV="false" rot="0">
            <a:off x="3950574" y="8073838"/>
            <a:ext cx="3175781" cy="400494"/>
          </a:xfrm>
          <a:custGeom>
            <a:avLst/>
            <a:gdLst/>
            <a:ahLst/>
            <a:cxnLst/>
            <a:rect r="r" b="b" t="t" l="l"/>
            <a:pathLst>
              <a:path h="400494" w="3175781">
                <a:moveTo>
                  <a:pt x="0" y="0"/>
                </a:moveTo>
                <a:lnTo>
                  <a:pt x="3175780" y="0"/>
                </a:lnTo>
                <a:lnTo>
                  <a:pt x="3175780" y="400494"/>
                </a:lnTo>
                <a:lnTo>
                  <a:pt x="0" y="400494"/>
                </a:lnTo>
                <a:lnTo>
                  <a:pt x="0" y="0"/>
                </a:lnTo>
                <a:close/>
              </a:path>
            </a:pathLst>
          </a:custGeom>
          <a:blipFill>
            <a:blip r:embed="rId2">
              <a:alphaModFix amt="67000"/>
            </a:blip>
            <a:stretch>
              <a:fillRect l="0" t="-56610" r="0" b="0"/>
            </a:stretch>
          </a:blipFill>
        </p:spPr>
      </p:sp>
      <p:grpSp>
        <p:nvGrpSpPr>
          <p:cNvPr name="Group 9" id="9"/>
          <p:cNvGrpSpPr/>
          <p:nvPr/>
        </p:nvGrpSpPr>
        <p:grpSpPr>
          <a:xfrm rot="0">
            <a:off x="267583" y="3233861"/>
            <a:ext cx="3231140" cy="6346398"/>
            <a:chOff x="0" y="0"/>
            <a:chExt cx="1438367" cy="2825148"/>
          </a:xfrm>
        </p:grpSpPr>
        <p:sp>
          <p:nvSpPr>
            <p:cNvPr name="Freeform 10" id="10"/>
            <p:cNvSpPr/>
            <p:nvPr/>
          </p:nvSpPr>
          <p:spPr>
            <a:xfrm flipH="false" flipV="false" rot="0">
              <a:off x="0" y="0"/>
              <a:ext cx="1438367" cy="2825148"/>
            </a:xfrm>
            <a:custGeom>
              <a:avLst/>
              <a:gdLst/>
              <a:ahLst/>
              <a:cxnLst/>
              <a:rect r="r" b="b" t="t" l="l"/>
              <a:pathLst>
                <a:path h="2825148" w="1438367">
                  <a:moveTo>
                    <a:pt x="74277" y="0"/>
                  </a:moveTo>
                  <a:lnTo>
                    <a:pt x="1364090" y="0"/>
                  </a:lnTo>
                  <a:cubicBezTo>
                    <a:pt x="1383789" y="0"/>
                    <a:pt x="1402682" y="7826"/>
                    <a:pt x="1416612" y="21755"/>
                  </a:cubicBezTo>
                  <a:cubicBezTo>
                    <a:pt x="1430541" y="35685"/>
                    <a:pt x="1438367" y="54578"/>
                    <a:pt x="1438367" y="74277"/>
                  </a:cubicBezTo>
                  <a:lnTo>
                    <a:pt x="1438367" y="2750871"/>
                  </a:lnTo>
                  <a:cubicBezTo>
                    <a:pt x="1438367" y="2770570"/>
                    <a:pt x="1430541" y="2789463"/>
                    <a:pt x="1416612" y="2803393"/>
                  </a:cubicBezTo>
                  <a:cubicBezTo>
                    <a:pt x="1402682" y="2817322"/>
                    <a:pt x="1383789" y="2825148"/>
                    <a:pt x="1364090" y="2825148"/>
                  </a:cubicBezTo>
                  <a:lnTo>
                    <a:pt x="74277" y="2825148"/>
                  </a:lnTo>
                  <a:cubicBezTo>
                    <a:pt x="54578" y="2825148"/>
                    <a:pt x="35685" y="2817322"/>
                    <a:pt x="21755" y="2803393"/>
                  </a:cubicBezTo>
                  <a:cubicBezTo>
                    <a:pt x="7826" y="2789463"/>
                    <a:pt x="0" y="2770570"/>
                    <a:pt x="0" y="2750871"/>
                  </a:cubicBezTo>
                  <a:lnTo>
                    <a:pt x="0" y="74277"/>
                  </a:lnTo>
                  <a:cubicBezTo>
                    <a:pt x="0" y="54578"/>
                    <a:pt x="7826" y="35685"/>
                    <a:pt x="21755" y="21755"/>
                  </a:cubicBezTo>
                  <a:cubicBezTo>
                    <a:pt x="35685" y="7826"/>
                    <a:pt x="54578" y="0"/>
                    <a:pt x="74277" y="0"/>
                  </a:cubicBezTo>
                  <a:close/>
                </a:path>
              </a:pathLst>
            </a:custGeom>
            <a:solidFill>
              <a:srgbClr val="FFFFFF"/>
            </a:solidFill>
            <a:ln w="47625" cap="rnd">
              <a:solidFill>
                <a:srgbClr val="CCDBDB"/>
              </a:solidFill>
              <a:prstDash val="solid"/>
              <a:round/>
            </a:ln>
          </p:spPr>
        </p:sp>
        <p:sp>
          <p:nvSpPr>
            <p:cNvPr name="TextBox 11" id="11"/>
            <p:cNvSpPr txBox="true"/>
            <p:nvPr/>
          </p:nvSpPr>
          <p:spPr>
            <a:xfrm>
              <a:off x="0" y="-38100"/>
              <a:ext cx="1438367" cy="2863248"/>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2" id="12"/>
          <p:cNvGrpSpPr/>
          <p:nvPr/>
        </p:nvGrpSpPr>
        <p:grpSpPr>
          <a:xfrm rot="0">
            <a:off x="495040" y="3457939"/>
            <a:ext cx="2724514" cy="2724514"/>
            <a:chOff x="0" y="0"/>
            <a:chExt cx="6350000" cy="6350000"/>
          </a:xfrm>
        </p:grpSpPr>
        <p:sp>
          <p:nvSpPr>
            <p:cNvPr name="Freeform 13" id="13"/>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0" t="-15934" r="0" b="-15934"/>
              </a:stretch>
            </a:blipFill>
          </p:spPr>
        </p:sp>
      </p:grpSp>
      <p:grpSp>
        <p:nvGrpSpPr>
          <p:cNvPr name="Group 14" id="14"/>
          <p:cNvGrpSpPr/>
          <p:nvPr/>
        </p:nvGrpSpPr>
        <p:grpSpPr>
          <a:xfrm rot="0">
            <a:off x="3895215" y="3233861"/>
            <a:ext cx="3231140" cy="6346398"/>
            <a:chOff x="0" y="0"/>
            <a:chExt cx="1438367" cy="2825148"/>
          </a:xfrm>
        </p:grpSpPr>
        <p:sp>
          <p:nvSpPr>
            <p:cNvPr name="Freeform 15" id="15"/>
            <p:cNvSpPr/>
            <p:nvPr/>
          </p:nvSpPr>
          <p:spPr>
            <a:xfrm flipH="false" flipV="false" rot="0">
              <a:off x="0" y="0"/>
              <a:ext cx="1438367" cy="2825148"/>
            </a:xfrm>
            <a:custGeom>
              <a:avLst/>
              <a:gdLst/>
              <a:ahLst/>
              <a:cxnLst/>
              <a:rect r="r" b="b" t="t" l="l"/>
              <a:pathLst>
                <a:path h="2825148" w="1438367">
                  <a:moveTo>
                    <a:pt x="74277" y="0"/>
                  </a:moveTo>
                  <a:lnTo>
                    <a:pt x="1364090" y="0"/>
                  </a:lnTo>
                  <a:cubicBezTo>
                    <a:pt x="1383789" y="0"/>
                    <a:pt x="1402682" y="7826"/>
                    <a:pt x="1416612" y="21755"/>
                  </a:cubicBezTo>
                  <a:cubicBezTo>
                    <a:pt x="1430541" y="35685"/>
                    <a:pt x="1438367" y="54578"/>
                    <a:pt x="1438367" y="74277"/>
                  </a:cubicBezTo>
                  <a:lnTo>
                    <a:pt x="1438367" y="2750871"/>
                  </a:lnTo>
                  <a:cubicBezTo>
                    <a:pt x="1438367" y="2770570"/>
                    <a:pt x="1430541" y="2789463"/>
                    <a:pt x="1416612" y="2803393"/>
                  </a:cubicBezTo>
                  <a:cubicBezTo>
                    <a:pt x="1402682" y="2817322"/>
                    <a:pt x="1383789" y="2825148"/>
                    <a:pt x="1364090" y="2825148"/>
                  </a:cubicBezTo>
                  <a:lnTo>
                    <a:pt x="74277" y="2825148"/>
                  </a:lnTo>
                  <a:cubicBezTo>
                    <a:pt x="54578" y="2825148"/>
                    <a:pt x="35685" y="2817322"/>
                    <a:pt x="21755" y="2803393"/>
                  </a:cubicBezTo>
                  <a:cubicBezTo>
                    <a:pt x="7826" y="2789463"/>
                    <a:pt x="0" y="2770570"/>
                    <a:pt x="0" y="2750871"/>
                  </a:cubicBezTo>
                  <a:lnTo>
                    <a:pt x="0" y="74277"/>
                  </a:lnTo>
                  <a:cubicBezTo>
                    <a:pt x="0" y="54578"/>
                    <a:pt x="7826" y="35685"/>
                    <a:pt x="21755" y="21755"/>
                  </a:cubicBezTo>
                  <a:cubicBezTo>
                    <a:pt x="35685" y="7826"/>
                    <a:pt x="54578" y="0"/>
                    <a:pt x="74277" y="0"/>
                  </a:cubicBezTo>
                  <a:close/>
                </a:path>
              </a:pathLst>
            </a:custGeom>
            <a:solidFill>
              <a:srgbClr val="FFFFFF"/>
            </a:solidFill>
            <a:ln w="47625" cap="rnd">
              <a:solidFill>
                <a:srgbClr val="48CFAE"/>
              </a:solidFill>
              <a:prstDash val="solid"/>
              <a:round/>
            </a:ln>
          </p:spPr>
        </p:sp>
        <p:sp>
          <p:nvSpPr>
            <p:cNvPr name="TextBox 16" id="16"/>
            <p:cNvSpPr txBox="true"/>
            <p:nvPr/>
          </p:nvSpPr>
          <p:spPr>
            <a:xfrm>
              <a:off x="0" y="-38100"/>
              <a:ext cx="1438367" cy="2863248"/>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7" id="17"/>
          <p:cNvGrpSpPr/>
          <p:nvPr/>
        </p:nvGrpSpPr>
        <p:grpSpPr>
          <a:xfrm rot="0">
            <a:off x="4122671" y="3457939"/>
            <a:ext cx="2724514" cy="2724514"/>
            <a:chOff x="0" y="0"/>
            <a:chExt cx="6350000" cy="6350000"/>
          </a:xfrm>
        </p:grpSpPr>
        <p:sp>
          <p:nvSpPr>
            <p:cNvPr name="Freeform 18" id="18"/>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8417" t="0" r="-33706" b="0"/>
              </a:stretch>
            </a:blipFill>
          </p:spPr>
        </p:sp>
      </p:grpSp>
      <p:grpSp>
        <p:nvGrpSpPr>
          <p:cNvPr name="Group 19" id="19"/>
          <p:cNvGrpSpPr/>
          <p:nvPr/>
        </p:nvGrpSpPr>
        <p:grpSpPr>
          <a:xfrm rot="0">
            <a:off x="4122671" y="5858183"/>
            <a:ext cx="2716522" cy="505031"/>
            <a:chOff x="0" y="0"/>
            <a:chExt cx="2363732" cy="439443"/>
          </a:xfrm>
        </p:grpSpPr>
        <p:sp>
          <p:nvSpPr>
            <p:cNvPr name="Freeform 20" id="20"/>
            <p:cNvSpPr/>
            <p:nvPr/>
          </p:nvSpPr>
          <p:spPr>
            <a:xfrm flipH="false" flipV="false" rot="0">
              <a:off x="0" y="0"/>
              <a:ext cx="2363732" cy="439443"/>
            </a:xfrm>
            <a:custGeom>
              <a:avLst/>
              <a:gdLst/>
              <a:ahLst/>
              <a:cxnLst/>
              <a:rect r="r" b="b" t="t" l="l"/>
              <a:pathLst>
                <a:path h="439443" w="2363732">
                  <a:moveTo>
                    <a:pt x="116847" y="0"/>
                  </a:moveTo>
                  <a:lnTo>
                    <a:pt x="2246884" y="0"/>
                  </a:lnTo>
                  <a:cubicBezTo>
                    <a:pt x="2311417" y="0"/>
                    <a:pt x="2363732" y="52314"/>
                    <a:pt x="2363732" y="116847"/>
                  </a:cubicBezTo>
                  <a:lnTo>
                    <a:pt x="2363732" y="322596"/>
                  </a:lnTo>
                  <a:cubicBezTo>
                    <a:pt x="2363732" y="387129"/>
                    <a:pt x="2311417" y="439443"/>
                    <a:pt x="2246884" y="439443"/>
                  </a:cubicBezTo>
                  <a:lnTo>
                    <a:pt x="116847" y="439443"/>
                  </a:lnTo>
                  <a:cubicBezTo>
                    <a:pt x="52314" y="439443"/>
                    <a:pt x="0" y="387129"/>
                    <a:pt x="0" y="322596"/>
                  </a:cubicBezTo>
                  <a:lnTo>
                    <a:pt x="0" y="116847"/>
                  </a:lnTo>
                  <a:cubicBezTo>
                    <a:pt x="0" y="52314"/>
                    <a:pt x="52314" y="0"/>
                    <a:pt x="116847" y="0"/>
                  </a:cubicBezTo>
                  <a:close/>
                </a:path>
              </a:pathLst>
            </a:custGeom>
            <a:solidFill>
              <a:srgbClr val="106861"/>
            </a:solidFill>
            <a:ln w="19050" cap="rnd">
              <a:solidFill>
                <a:srgbClr val="CCDBDB"/>
              </a:solidFill>
              <a:prstDash val="solid"/>
              <a:round/>
            </a:ln>
          </p:spPr>
        </p:sp>
        <p:sp>
          <p:nvSpPr>
            <p:cNvPr name="TextBox 21" id="21"/>
            <p:cNvSpPr txBox="true"/>
            <p:nvPr/>
          </p:nvSpPr>
          <p:spPr>
            <a:xfrm>
              <a:off x="0" y="-66675"/>
              <a:ext cx="2363732" cy="506118"/>
            </a:xfrm>
            <a:prstGeom prst="rect">
              <a:avLst/>
            </a:prstGeom>
          </p:spPr>
          <p:txBody>
            <a:bodyPr anchor="ctr" rtlCol="false" tIns="0" lIns="0" bIns="0" rIns="0"/>
            <a:lstStyle/>
            <a:p>
              <a:pPr algn="ctr" marL="0" indent="0" lvl="0">
                <a:lnSpc>
                  <a:spcPts val="2346"/>
                </a:lnSpc>
                <a:spcBef>
                  <a:spcPct val="0"/>
                </a:spcBef>
              </a:pPr>
              <a:r>
                <a:rPr lang="en-US" sz="1700">
                  <a:solidFill>
                    <a:srgbClr val="FFFFFF"/>
                  </a:solidFill>
                  <a:latin typeface="Akzidenz-Grotesk"/>
                  <a:ea typeface="Akzidenz-Grotesk"/>
                  <a:cs typeface="Akzidenz-Grotesk"/>
                  <a:sym typeface="Akzidenz-Grotesk"/>
                </a:rPr>
                <a:t>COST REDUCTION</a:t>
              </a:r>
            </a:p>
          </p:txBody>
        </p:sp>
      </p:grpSp>
      <p:sp>
        <p:nvSpPr>
          <p:cNvPr name="TextBox 22" id="22"/>
          <p:cNvSpPr txBox="true"/>
          <p:nvPr/>
        </p:nvSpPr>
        <p:spPr>
          <a:xfrm rot="0">
            <a:off x="507657" y="6497197"/>
            <a:ext cx="2750992" cy="2737393"/>
          </a:xfrm>
          <a:prstGeom prst="rect">
            <a:avLst/>
          </a:prstGeom>
        </p:spPr>
        <p:txBody>
          <a:bodyPr anchor="t" rtlCol="false" tIns="0" lIns="0" bIns="0" rIns="0">
            <a:spAutoFit/>
          </a:bodyPr>
          <a:lstStyle/>
          <a:p>
            <a:pPr algn="l" marL="363337" indent="-181669" lvl="1">
              <a:lnSpc>
                <a:spcPts val="2440"/>
              </a:lnSpc>
              <a:buFont typeface="Arial"/>
              <a:buChar char="•"/>
            </a:pPr>
            <a:r>
              <a:rPr lang="en-US" b="true" sz="1682">
                <a:solidFill>
                  <a:srgbClr val="343432"/>
                </a:solidFill>
                <a:latin typeface="Open Sauce Bold"/>
                <a:ea typeface="Open Sauce Bold"/>
                <a:cs typeface="Open Sauce Bold"/>
                <a:sym typeface="Open Sauce Bold"/>
              </a:rPr>
              <a:t>Traditional System:</a:t>
            </a:r>
            <a:r>
              <a:rPr lang="en-US" sz="1682">
                <a:solidFill>
                  <a:srgbClr val="343432"/>
                </a:solidFill>
                <a:latin typeface="Open Sauce"/>
                <a:ea typeface="Open Sauce"/>
                <a:cs typeface="Open Sauce"/>
                <a:sym typeface="Open Sauce"/>
              </a:rPr>
              <a:t> International transfers took 1–3 days.</a:t>
            </a:r>
          </a:p>
          <a:p>
            <a:pPr algn="l" marL="363337" indent="-181669" lvl="1">
              <a:lnSpc>
                <a:spcPts val="2440"/>
              </a:lnSpc>
              <a:buFont typeface="Arial"/>
              <a:buChar char="•"/>
            </a:pPr>
            <a:r>
              <a:rPr lang="en-US" b="true" sz="1682">
                <a:solidFill>
                  <a:srgbClr val="343432"/>
                </a:solidFill>
                <a:latin typeface="Open Sauce Bold"/>
                <a:ea typeface="Open Sauce Bold"/>
                <a:cs typeface="Open Sauce Bold"/>
                <a:sym typeface="Open Sauce Bold"/>
              </a:rPr>
              <a:t>Al-Salam Block:</a:t>
            </a:r>
            <a:r>
              <a:rPr lang="en-US" sz="1682">
                <a:solidFill>
                  <a:srgbClr val="343432"/>
                </a:solidFill>
                <a:latin typeface="Open Sauce"/>
                <a:ea typeface="Open Sauce"/>
                <a:cs typeface="Open Sauce"/>
                <a:sym typeface="Open Sauce"/>
              </a:rPr>
              <a:t> Transfers completed in under 0.1 seconds.</a:t>
            </a:r>
          </a:p>
          <a:p>
            <a:pPr algn="l" marL="363337" indent="-181669" lvl="1">
              <a:lnSpc>
                <a:spcPts val="2440"/>
              </a:lnSpc>
              <a:buFont typeface="Arial"/>
              <a:buChar char="•"/>
            </a:pPr>
            <a:r>
              <a:rPr lang="en-US" b="true" sz="1682">
                <a:solidFill>
                  <a:srgbClr val="343432"/>
                </a:solidFill>
                <a:latin typeface="Open Sauce Bold"/>
                <a:ea typeface="Open Sauce Bold"/>
                <a:cs typeface="Open Sauce Bold"/>
                <a:sym typeface="Open Sauce Bold"/>
              </a:rPr>
              <a:t> Result:</a:t>
            </a:r>
            <a:r>
              <a:rPr lang="en-US" sz="1682">
                <a:solidFill>
                  <a:srgbClr val="343432"/>
                </a:solidFill>
                <a:latin typeface="Open Sauce"/>
                <a:ea typeface="Open Sauce"/>
                <a:cs typeface="Open Sauce"/>
                <a:sym typeface="Open Sauce"/>
              </a:rPr>
              <a:t> Over 99% faster transaction processing.</a:t>
            </a:r>
          </a:p>
        </p:txBody>
      </p:sp>
      <p:sp>
        <p:nvSpPr>
          <p:cNvPr name="TextBox 23" id="23"/>
          <p:cNvSpPr txBox="true"/>
          <p:nvPr/>
        </p:nvSpPr>
        <p:spPr>
          <a:xfrm rot="0">
            <a:off x="4077372" y="6516247"/>
            <a:ext cx="2866825" cy="2491090"/>
          </a:xfrm>
          <a:prstGeom prst="rect">
            <a:avLst/>
          </a:prstGeom>
        </p:spPr>
        <p:txBody>
          <a:bodyPr anchor="t" rtlCol="false" tIns="0" lIns="0" bIns="0" rIns="0">
            <a:spAutoFit/>
          </a:bodyPr>
          <a:lstStyle/>
          <a:p>
            <a:pPr algn="l" marL="363335" indent="-181668" lvl="1">
              <a:lnSpc>
                <a:spcPts val="2204"/>
              </a:lnSpc>
              <a:buFont typeface="Arial"/>
              <a:buChar char="•"/>
            </a:pPr>
            <a:r>
              <a:rPr lang="en-US" b="true" sz="1682">
                <a:solidFill>
                  <a:srgbClr val="343432"/>
                </a:solidFill>
                <a:latin typeface="Open Sauce Bold"/>
                <a:ea typeface="Open Sauce Bold"/>
                <a:cs typeface="Open Sauce Bold"/>
                <a:sym typeface="Open Sauce Bold"/>
              </a:rPr>
              <a:t>Traditional operations</a:t>
            </a:r>
            <a:r>
              <a:rPr lang="en-US" sz="1682">
                <a:solidFill>
                  <a:srgbClr val="343432"/>
                </a:solidFill>
                <a:latin typeface="Open Sauce"/>
                <a:ea typeface="Open Sauce"/>
                <a:cs typeface="Open Sauce"/>
                <a:sym typeface="Open Sauce"/>
              </a:rPr>
              <a:t> involved high fees (up to 2000 DZD).</a:t>
            </a:r>
          </a:p>
          <a:p>
            <a:pPr algn="l" marL="363335" indent="-181668" lvl="1">
              <a:lnSpc>
                <a:spcPts val="2204"/>
              </a:lnSpc>
              <a:buFont typeface="Arial"/>
              <a:buChar char="•"/>
            </a:pPr>
            <a:r>
              <a:rPr lang="en-US" b="true" sz="1682">
                <a:solidFill>
                  <a:srgbClr val="343432"/>
                </a:solidFill>
                <a:latin typeface="Open Sauce Bold"/>
                <a:ea typeface="Open Sauce Bold"/>
                <a:cs typeface="Open Sauce Bold"/>
                <a:sym typeface="Open Sauce Bold"/>
              </a:rPr>
              <a:t>Blockchain system</a:t>
            </a:r>
            <a:r>
              <a:rPr lang="en-US" sz="1682">
                <a:solidFill>
                  <a:srgbClr val="343432"/>
                </a:solidFill>
                <a:latin typeface="Open Sauce"/>
                <a:ea typeface="Open Sauce"/>
                <a:cs typeface="Open Sauce"/>
                <a:sym typeface="Open Sauce"/>
              </a:rPr>
              <a:t> removed intermediaries and manual steps.</a:t>
            </a:r>
          </a:p>
          <a:p>
            <a:pPr algn="l" marL="363335" indent="-181668" lvl="1">
              <a:lnSpc>
                <a:spcPts val="2204"/>
              </a:lnSpc>
              <a:buFont typeface="Arial"/>
              <a:buChar char="•"/>
            </a:pPr>
            <a:r>
              <a:rPr lang="en-US" sz="1682">
                <a:solidFill>
                  <a:srgbClr val="343432"/>
                </a:solidFill>
                <a:latin typeface="Open Sauce"/>
                <a:ea typeface="Open Sauce"/>
                <a:cs typeface="Open Sauce"/>
                <a:sym typeface="Open Sauce"/>
              </a:rPr>
              <a:t> </a:t>
            </a:r>
            <a:r>
              <a:rPr lang="en-US" b="true" sz="1682">
                <a:solidFill>
                  <a:srgbClr val="343432"/>
                </a:solidFill>
                <a:latin typeface="Open Sauce Bold"/>
                <a:ea typeface="Open Sauce Bold"/>
                <a:cs typeface="Open Sauce Bold"/>
                <a:sym typeface="Open Sauce Bold"/>
              </a:rPr>
              <a:t>Result:</a:t>
            </a:r>
            <a:r>
              <a:rPr lang="en-US" sz="1682">
                <a:solidFill>
                  <a:srgbClr val="343432"/>
                </a:solidFill>
                <a:latin typeface="Open Sauce"/>
                <a:ea typeface="Open Sauce"/>
                <a:cs typeface="Open Sauce"/>
                <a:sym typeface="Open Sauce"/>
              </a:rPr>
              <a:t> Up to 50% cost savings in simulated transactions.</a:t>
            </a:r>
          </a:p>
        </p:txBody>
      </p:sp>
      <p:grpSp>
        <p:nvGrpSpPr>
          <p:cNvPr name="Group 24" id="24"/>
          <p:cNvGrpSpPr/>
          <p:nvPr/>
        </p:nvGrpSpPr>
        <p:grpSpPr>
          <a:xfrm rot="0">
            <a:off x="507657" y="5858183"/>
            <a:ext cx="2720808" cy="521625"/>
            <a:chOff x="0" y="0"/>
            <a:chExt cx="2367461" cy="453882"/>
          </a:xfrm>
        </p:grpSpPr>
        <p:sp>
          <p:nvSpPr>
            <p:cNvPr name="Freeform 25" id="25"/>
            <p:cNvSpPr/>
            <p:nvPr/>
          </p:nvSpPr>
          <p:spPr>
            <a:xfrm flipH="false" flipV="false" rot="0">
              <a:off x="0" y="0"/>
              <a:ext cx="2367461" cy="453882"/>
            </a:xfrm>
            <a:custGeom>
              <a:avLst/>
              <a:gdLst/>
              <a:ahLst/>
              <a:cxnLst/>
              <a:rect r="r" b="b" t="t" l="l"/>
              <a:pathLst>
                <a:path h="453882" w="2367461">
                  <a:moveTo>
                    <a:pt x="116663" y="0"/>
                  </a:moveTo>
                  <a:lnTo>
                    <a:pt x="2250797" y="0"/>
                  </a:lnTo>
                  <a:cubicBezTo>
                    <a:pt x="2281739" y="0"/>
                    <a:pt x="2311412" y="12291"/>
                    <a:pt x="2333291" y="34170"/>
                  </a:cubicBezTo>
                  <a:cubicBezTo>
                    <a:pt x="2355170" y="56049"/>
                    <a:pt x="2367461" y="85722"/>
                    <a:pt x="2367461" y="116663"/>
                  </a:cubicBezTo>
                  <a:lnTo>
                    <a:pt x="2367461" y="337219"/>
                  </a:lnTo>
                  <a:cubicBezTo>
                    <a:pt x="2367461" y="401650"/>
                    <a:pt x="2315229" y="453882"/>
                    <a:pt x="2250797" y="453882"/>
                  </a:cubicBezTo>
                  <a:lnTo>
                    <a:pt x="116663" y="453882"/>
                  </a:lnTo>
                  <a:cubicBezTo>
                    <a:pt x="52232" y="453882"/>
                    <a:pt x="0" y="401650"/>
                    <a:pt x="0" y="337219"/>
                  </a:cubicBezTo>
                  <a:lnTo>
                    <a:pt x="0" y="116663"/>
                  </a:lnTo>
                  <a:cubicBezTo>
                    <a:pt x="0" y="52232"/>
                    <a:pt x="52232" y="0"/>
                    <a:pt x="116663" y="0"/>
                  </a:cubicBezTo>
                  <a:close/>
                </a:path>
              </a:pathLst>
            </a:custGeom>
            <a:solidFill>
              <a:srgbClr val="106861"/>
            </a:solidFill>
            <a:ln w="28575" cap="rnd">
              <a:solidFill>
                <a:srgbClr val="CCDBDB"/>
              </a:solidFill>
              <a:prstDash val="solid"/>
              <a:round/>
            </a:ln>
          </p:spPr>
        </p:sp>
        <p:sp>
          <p:nvSpPr>
            <p:cNvPr name="TextBox 26" id="26"/>
            <p:cNvSpPr txBox="true"/>
            <p:nvPr/>
          </p:nvSpPr>
          <p:spPr>
            <a:xfrm>
              <a:off x="0" y="-66675"/>
              <a:ext cx="2367461" cy="520557"/>
            </a:xfrm>
            <a:prstGeom prst="rect">
              <a:avLst/>
            </a:prstGeom>
          </p:spPr>
          <p:txBody>
            <a:bodyPr anchor="ctr" rtlCol="false" tIns="0" lIns="0" bIns="0" rIns="0"/>
            <a:lstStyle/>
            <a:p>
              <a:pPr algn="ctr" marL="0" indent="0" lvl="0">
                <a:lnSpc>
                  <a:spcPts val="2346"/>
                </a:lnSpc>
                <a:spcBef>
                  <a:spcPct val="0"/>
                </a:spcBef>
              </a:pPr>
              <a:r>
                <a:rPr lang="en-US" sz="1700">
                  <a:solidFill>
                    <a:srgbClr val="FFFFFF"/>
                  </a:solidFill>
                  <a:latin typeface="Akzidenz-Grotesk"/>
                  <a:ea typeface="Akzidenz-Grotesk"/>
                  <a:cs typeface="Akzidenz-Grotesk"/>
                  <a:sym typeface="Akzidenz-Grotesk"/>
                </a:rPr>
                <a:t>SPEED</a:t>
              </a:r>
            </a:p>
          </p:txBody>
        </p:sp>
      </p:grpSp>
      <p:sp>
        <p:nvSpPr>
          <p:cNvPr name="Freeform 27" id="27"/>
          <p:cNvSpPr/>
          <p:nvPr/>
        </p:nvSpPr>
        <p:spPr>
          <a:xfrm flipH="false" flipV="false" rot="0">
            <a:off x="3897038" y="9481312"/>
            <a:ext cx="3175781" cy="453347"/>
          </a:xfrm>
          <a:custGeom>
            <a:avLst/>
            <a:gdLst/>
            <a:ahLst/>
            <a:cxnLst/>
            <a:rect r="r" b="b" t="t" l="l"/>
            <a:pathLst>
              <a:path h="453347" w="3175781">
                <a:moveTo>
                  <a:pt x="0" y="0"/>
                </a:moveTo>
                <a:lnTo>
                  <a:pt x="3175781" y="0"/>
                </a:lnTo>
                <a:lnTo>
                  <a:pt x="3175781" y="453347"/>
                </a:lnTo>
                <a:lnTo>
                  <a:pt x="0" y="453347"/>
                </a:lnTo>
                <a:lnTo>
                  <a:pt x="0" y="0"/>
                </a:lnTo>
                <a:close/>
              </a:path>
            </a:pathLst>
          </a:custGeom>
          <a:blipFill>
            <a:blip r:embed="rId2">
              <a:alphaModFix amt="67000"/>
            </a:blip>
            <a:stretch>
              <a:fillRect l="-6598" t="-56610" r="-6598" b="0"/>
            </a:stretch>
          </a:blipFill>
        </p:spPr>
      </p:sp>
      <p:sp>
        <p:nvSpPr>
          <p:cNvPr name="Freeform 28" id="28"/>
          <p:cNvSpPr/>
          <p:nvPr/>
        </p:nvSpPr>
        <p:spPr>
          <a:xfrm flipH="false" flipV="false" rot="0">
            <a:off x="267583" y="9481312"/>
            <a:ext cx="3175781" cy="453347"/>
          </a:xfrm>
          <a:custGeom>
            <a:avLst/>
            <a:gdLst/>
            <a:ahLst/>
            <a:cxnLst/>
            <a:rect r="r" b="b" t="t" l="l"/>
            <a:pathLst>
              <a:path h="453347" w="3175781">
                <a:moveTo>
                  <a:pt x="0" y="0"/>
                </a:moveTo>
                <a:lnTo>
                  <a:pt x="3175780" y="0"/>
                </a:lnTo>
                <a:lnTo>
                  <a:pt x="3175780" y="453347"/>
                </a:lnTo>
                <a:lnTo>
                  <a:pt x="0" y="453347"/>
                </a:lnTo>
                <a:lnTo>
                  <a:pt x="0" y="0"/>
                </a:lnTo>
                <a:close/>
              </a:path>
            </a:pathLst>
          </a:custGeom>
          <a:blipFill>
            <a:blip r:embed="rId2">
              <a:alphaModFix amt="67000"/>
            </a:blip>
            <a:stretch>
              <a:fillRect l="-6598" t="-56610" r="-6598" b="0"/>
            </a:stretch>
          </a:blipFill>
        </p:spPr>
      </p:sp>
      <p:sp>
        <p:nvSpPr>
          <p:cNvPr name="TextBox 29" id="29"/>
          <p:cNvSpPr txBox="true"/>
          <p:nvPr/>
        </p:nvSpPr>
        <p:spPr>
          <a:xfrm rot="0">
            <a:off x="1545245" y="2192220"/>
            <a:ext cx="15175826" cy="790099"/>
          </a:xfrm>
          <a:prstGeom prst="rect">
            <a:avLst/>
          </a:prstGeom>
        </p:spPr>
        <p:txBody>
          <a:bodyPr anchor="t" rtlCol="false" tIns="0" lIns="0" bIns="0" rIns="0">
            <a:spAutoFit/>
          </a:bodyPr>
          <a:lstStyle/>
          <a:p>
            <a:pPr algn="ctr">
              <a:lnSpc>
                <a:spcPts val="3176"/>
              </a:lnSpc>
              <a:spcBef>
                <a:spcPct val="0"/>
              </a:spcBef>
            </a:pPr>
            <a:r>
              <a:rPr lang="en-US" sz="2268">
                <a:solidFill>
                  <a:srgbClr val="FFFFFF"/>
                </a:solidFill>
                <a:latin typeface="Montserrat"/>
                <a:ea typeface="Montserrat"/>
                <a:cs typeface="Montserrat"/>
                <a:sym typeface="Montserrat"/>
              </a:rPr>
              <a:t>The simulation compared the traditional banking system with Al-Salam Block using real transaction data.</a:t>
            </a:r>
          </a:p>
          <a:p>
            <a:pPr algn="ctr">
              <a:lnSpc>
                <a:spcPts val="3176"/>
              </a:lnSpc>
              <a:spcBef>
                <a:spcPct val="0"/>
              </a:spcBef>
            </a:pPr>
            <a:r>
              <a:rPr lang="en-US" sz="2268">
                <a:solidFill>
                  <a:srgbClr val="FFFFFF"/>
                </a:solidFill>
                <a:latin typeface="Montserrat"/>
                <a:ea typeface="Montserrat"/>
                <a:cs typeface="Montserrat"/>
                <a:sym typeface="Montserrat"/>
              </a:rPr>
              <a:t>Key results include:</a:t>
            </a:r>
          </a:p>
        </p:txBody>
      </p:sp>
    </p:spTree>
  </p:cSld>
  <p:clrMapOvr>
    <a:masterClrMapping/>
  </p:clrMapOvr>
  <p:transition spd="fast">
    <p:wipe dir="l"/>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6193655"/>
            <a:chOff x="0" y="0"/>
            <a:chExt cx="4816593" cy="1631251"/>
          </a:xfrm>
        </p:grpSpPr>
        <p:sp>
          <p:nvSpPr>
            <p:cNvPr name="Freeform 3" id="3"/>
            <p:cNvSpPr/>
            <p:nvPr/>
          </p:nvSpPr>
          <p:spPr>
            <a:xfrm flipH="false" flipV="false" rot="0">
              <a:off x="0" y="0"/>
              <a:ext cx="4816592" cy="1631251"/>
            </a:xfrm>
            <a:custGeom>
              <a:avLst/>
              <a:gdLst/>
              <a:ahLst/>
              <a:cxnLst/>
              <a:rect r="r" b="b" t="t" l="l"/>
              <a:pathLst>
                <a:path h="1631251" w="4816592">
                  <a:moveTo>
                    <a:pt x="0" y="0"/>
                  </a:moveTo>
                  <a:lnTo>
                    <a:pt x="4816592" y="0"/>
                  </a:lnTo>
                  <a:lnTo>
                    <a:pt x="4816592" y="1631251"/>
                  </a:lnTo>
                  <a:lnTo>
                    <a:pt x="0" y="1631251"/>
                  </a:lnTo>
                  <a:close/>
                </a:path>
              </a:pathLst>
            </a:custGeom>
            <a:solidFill>
              <a:srgbClr val="106861"/>
            </a:solidFill>
            <a:ln cap="sq">
              <a:noFill/>
              <a:prstDash val="solid"/>
              <a:miter/>
            </a:ln>
          </p:spPr>
        </p:sp>
        <p:sp>
          <p:nvSpPr>
            <p:cNvPr name="TextBox 4" id="4"/>
            <p:cNvSpPr txBox="true"/>
            <p:nvPr/>
          </p:nvSpPr>
          <p:spPr>
            <a:xfrm>
              <a:off x="0" y="-38100"/>
              <a:ext cx="4816593" cy="1669351"/>
            </a:xfrm>
            <a:prstGeom prst="rect">
              <a:avLst/>
            </a:prstGeom>
          </p:spPr>
          <p:txBody>
            <a:bodyPr anchor="ctr" rtlCol="false" tIns="50800" lIns="50800" bIns="50800" rIns="50800"/>
            <a:lstStyle/>
            <a:p>
              <a:pPr algn="ctr" marL="0" indent="0" lvl="0">
                <a:lnSpc>
                  <a:spcPts val="3035"/>
                </a:lnSpc>
                <a:spcBef>
                  <a:spcPct val="0"/>
                </a:spcBef>
              </a:pPr>
            </a:p>
          </p:txBody>
        </p:sp>
      </p:grpSp>
      <p:sp>
        <p:nvSpPr>
          <p:cNvPr name="TextBox 5" id="5"/>
          <p:cNvSpPr txBox="true"/>
          <p:nvPr/>
        </p:nvSpPr>
        <p:spPr>
          <a:xfrm rot="0">
            <a:off x="1246879" y="952514"/>
            <a:ext cx="15474192" cy="681990"/>
          </a:xfrm>
          <a:prstGeom prst="rect">
            <a:avLst/>
          </a:prstGeom>
        </p:spPr>
        <p:txBody>
          <a:bodyPr anchor="t" rtlCol="false" tIns="0" lIns="0" bIns="0" rIns="0">
            <a:spAutoFit/>
          </a:bodyPr>
          <a:lstStyle/>
          <a:p>
            <a:pPr algn="l" marL="0" indent="0" lvl="1">
              <a:lnSpc>
                <a:spcPts val="4230"/>
              </a:lnSpc>
            </a:pPr>
            <a:r>
              <a:rPr lang="en-US" b="true" sz="4700" spc="-216">
                <a:solidFill>
                  <a:srgbClr val="CCDBDB"/>
                </a:solidFill>
                <a:latin typeface="Akzidenz-Grotesk Bold"/>
                <a:ea typeface="Akzidenz-Grotesk Bold"/>
                <a:cs typeface="Akzidenz-Grotesk Bold"/>
                <a:sym typeface="Akzidenz-Grotesk Bold"/>
              </a:rPr>
              <a:t>TRADITIONAL SALAM BANKING VS AL-SALAM BLOCK</a:t>
            </a:r>
          </a:p>
        </p:txBody>
      </p:sp>
      <p:sp>
        <p:nvSpPr>
          <p:cNvPr name="TextBox 6" id="6"/>
          <p:cNvSpPr txBox="true"/>
          <p:nvPr/>
        </p:nvSpPr>
        <p:spPr>
          <a:xfrm rot="0">
            <a:off x="8230602" y="1701179"/>
            <a:ext cx="1506746" cy="354332"/>
          </a:xfrm>
          <a:prstGeom prst="rect">
            <a:avLst/>
          </a:prstGeom>
        </p:spPr>
        <p:txBody>
          <a:bodyPr anchor="t" rtlCol="false" tIns="0" lIns="0" bIns="0" rIns="0">
            <a:spAutoFit/>
          </a:bodyPr>
          <a:lstStyle/>
          <a:p>
            <a:pPr algn="l" marL="0" indent="0" lvl="1">
              <a:lnSpc>
                <a:spcPts val="2520"/>
              </a:lnSpc>
            </a:pPr>
            <a:r>
              <a:rPr lang="en-US" b="true" sz="2800" spc="-128">
                <a:solidFill>
                  <a:srgbClr val="CCDBDB"/>
                </a:solidFill>
                <a:latin typeface="Raleway Bold"/>
                <a:ea typeface="Raleway Bold"/>
                <a:cs typeface="Raleway Bold"/>
                <a:sym typeface="Raleway Bold"/>
              </a:rPr>
              <a:t>RESULTS</a:t>
            </a:r>
          </a:p>
        </p:txBody>
      </p:sp>
      <p:sp>
        <p:nvSpPr>
          <p:cNvPr name="Freeform 7" id="7"/>
          <p:cNvSpPr/>
          <p:nvPr/>
        </p:nvSpPr>
        <p:spPr>
          <a:xfrm flipH="false" flipV="false" rot="0">
            <a:off x="322942" y="8073838"/>
            <a:ext cx="3175781" cy="400494"/>
          </a:xfrm>
          <a:custGeom>
            <a:avLst/>
            <a:gdLst/>
            <a:ahLst/>
            <a:cxnLst/>
            <a:rect r="r" b="b" t="t" l="l"/>
            <a:pathLst>
              <a:path h="400494" w="3175781">
                <a:moveTo>
                  <a:pt x="0" y="0"/>
                </a:moveTo>
                <a:lnTo>
                  <a:pt x="3175781" y="0"/>
                </a:lnTo>
                <a:lnTo>
                  <a:pt x="3175781" y="400494"/>
                </a:lnTo>
                <a:lnTo>
                  <a:pt x="0" y="400494"/>
                </a:lnTo>
                <a:lnTo>
                  <a:pt x="0" y="0"/>
                </a:lnTo>
                <a:close/>
              </a:path>
            </a:pathLst>
          </a:custGeom>
          <a:blipFill>
            <a:blip r:embed="rId2">
              <a:alphaModFix amt="67000"/>
            </a:blip>
            <a:stretch>
              <a:fillRect l="0" t="-56610" r="0" b="0"/>
            </a:stretch>
          </a:blipFill>
        </p:spPr>
      </p:sp>
      <p:sp>
        <p:nvSpPr>
          <p:cNvPr name="Freeform 8" id="8"/>
          <p:cNvSpPr/>
          <p:nvPr/>
        </p:nvSpPr>
        <p:spPr>
          <a:xfrm flipH="false" flipV="false" rot="0">
            <a:off x="3950574" y="8073838"/>
            <a:ext cx="3175781" cy="400494"/>
          </a:xfrm>
          <a:custGeom>
            <a:avLst/>
            <a:gdLst/>
            <a:ahLst/>
            <a:cxnLst/>
            <a:rect r="r" b="b" t="t" l="l"/>
            <a:pathLst>
              <a:path h="400494" w="3175781">
                <a:moveTo>
                  <a:pt x="0" y="0"/>
                </a:moveTo>
                <a:lnTo>
                  <a:pt x="3175780" y="0"/>
                </a:lnTo>
                <a:lnTo>
                  <a:pt x="3175780" y="400494"/>
                </a:lnTo>
                <a:lnTo>
                  <a:pt x="0" y="400494"/>
                </a:lnTo>
                <a:lnTo>
                  <a:pt x="0" y="0"/>
                </a:lnTo>
                <a:close/>
              </a:path>
            </a:pathLst>
          </a:custGeom>
          <a:blipFill>
            <a:blip r:embed="rId2">
              <a:alphaModFix amt="67000"/>
            </a:blip>
            <a:stretch>
              <a:fillRect l="0" t="-56610" r="0" b="0"/>
            </a:stretch>
          </a:blipFill>
        </p:spPr>
      </p:sp>
      <p:sp>
        <p:nvSpPr>
          <p:cNvPr name="Freeform 9" id="9"/>
          <p:cNvSpPr/>
          <p:nvPr/>
        </p:nvSpPr>
        <p:spPr>
          <a:xfrm flipH="false" flipV="false" rot="0">
            <a:off x="7580353" y="8073838"/>
            <a:ext cx="3175781" cy="400494"/>
          </a:xfrm>
          <a:custGeom>
            <a:avLst/>
            <a:gdLst/>
            <a:ahLst/>
            <a:cxnLst/>
            <a:rect r="r" b="b" t="t" l="l"/>
            <a:pathLst>
              <a:path h="400494" w="3175781">
                <a:moveTo>
                  <a:pt x="0" y="0"/>
                </a:moveTo>
                <a:lnTo>
                  <a:pt x="3175780" y="0"/>
                </a:lnTo>
                <a:lnTo>
                  <a:pt x="3175780" y="400494"/>
                </a:lnTo>
                <a:lnTo>
                  <a:pt x="0" y="400494"/>
                </a:lnTo>
                <a:lnTo>
                  <a:pt x="0" y="0"/>
                </a:lnTo>
                <a:close/>
              </a:path>
            </a:pathLst>
          </a:custGeom>
          <a:blipFill>
            <a:blip r:embed="rId2">
              <a:alphaModFix amt="67000"/>
            </a:blip>
            <a:stretch>
              <a:fillRect l="0" t="-56610" r="0" b="0"/>
            </a:stretch>
          </a:blipFill>
        </p:spPr>
      </p:sp>
      <p:grpSp>
        <p:nvGrpSpPr>
          <p:cNvPr name="Group 10" id="10"/>
          <p:cNvGrpSpPr/>
          <p:nvPr/>
        </p:nvGrpSpPr>
        <p:grpSpPr>
          <a:xfrm rot="0">
            <a:off x="267583" y="3233861"/>
            <a:ext cx="3231140" cy="6346398"/>
            <a:chOff x="0" y="0"/>
            <a:chExt cx="1438367" cy="2825148"/>
          </a:xfrm>
        </p:grpSpPr>
        <p:sp>
          <p:nvSpPr>
            <p:cNvPr name="Freeform 11" id="11"/>
            <p:cNvSpPr/>
            <p:nvPr/>
          </p:nvSpPr>
          <p:spPr>
            <a:xfrm flipH="false" flipV="false" rot="0">
              <a:off x="0" y="0"/>
              <a:ext cx="1438367" cy="2825148"/>
            </a:xfrm>
            <a:custGeom>
              <a:avLst/>
              <a:gdLst/>
              <a:ahLst/>
              <a:cxnLst/>
              <a:rect r="r" b="b" t="t" l="l"/>
              <a:pathLst>
                <a:path h="2825148" w="1438367">
                  <a:moveTo>
                    <a:pt x="74277" y="0"/>
                  </a:moveTo>
                  <a:lnTo>
                    <a:pt x="1364090" y="0"/>
                  </a:lnTo>
                  <a:cubicBezTo>
                    <a:pt x="1383789" y="0"/>
                    <a:pt x="1402682" y="7826"/>
                    <a:pt x="1416612" y="21755"/>
                  </a:cubicBezTo>
                  <a:cubicBezTo>
                    <a:pt x="1430541" y="35685"/>
                    <a:pt x="1438367" y="54578"/>
                    <a:pt x="1438367" y="74277"/>
                  </a:cubicBezTo>
                  <a:lnTo>
                    <a:pt x="1438367" y="2750871"/>
                  </a:lnTo>
                  <a:cubicBezTo>
                    <a:pt x="1438367" y="2770570"/>
                    <a:pt x="1430541" y="2789463"/>
                    <a:pt x="1416612" y="2803393"/>
                  </a:cubicBezTo>
                  <a:cubicBezTo>
                    <a:pt x="1402682" y="2817322"/>
                    <a:pt x="1383789" y="2825148"/>
                    <a:pt x="1364090" y="2825148"/>
                  </a:cubicBezTo>
                  <a:lnTo>
                    <a:pt x="74277" y="2825148"/>
                  </a:lnTo>
                  <a:cubicBezTo>
                    <a:pt x="54578" y="2825148"/>
                    <a:pt x="35685" y="2817322"/>
                    <a:pt x="21755" y="2803393"/>
                  </a:cubicBezTo>
                  <a:cubicBezTo>
                    <a:pt x="7826" y="2789463"/>
                    <a:pt x="0" y="2770570"/>
                    <a:pt x="0" y="2750871"/>
                  </a:cubicBezTo>
                  <a:lnTo>
                    <a:pt x="0" y="74277"/>
                  </a:lnTo>
                  <a:cubicBezTo>
                    <a:pt x="0" y="54578"/>
                    <a:pt x="7826" y="35685"/>
                    <a:pt x="21755" y="21755"/>
                  </a:cubicBezTo>
                  <a:cubicBezTo>
                    <a:pt x="35685" y="7826"/>
                    <a:pt x="54578" y="0"/>
                    <a:pt x="74277" y="0"/>
                  </a:cubicBezTo>
                  <a:close/>
                </a:path>
              </a:pathLst>
            </a:custGeom>
            <a:solidFill>
              <a:srgbClr val="FFFFFF"/>
            </a:solidFill>
            <a:ln w="47625" cap="rnd">
              <a:solidFill>
                <a:srgbClr val="CCDBDB"/>
              </a:solidFill>
              <a:prstDash val="solid"/>
              <a:round/>
            </a:ln>
          </p:spPr>
        </p:sp>
        <p:sp>
          <p:nvSpPr>
            <p:cNvPr name="TextBox 12" id="12"/>
            <p:cNvSpPr txBox="true"/>
            <p:nvPr/>
          </p:nvSpPr>
          <p:spPr>
            <a:xfrm>
              <a:off x="0" y="-38100"/>
              <a:ext cx="1438367" cy="2863248"/>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3" id="13"/>
          <p:cNvGrpSpPr/>
          <p:nvPr/>
        </p:nvGrpSpPr>
        <p:grpSpPr>
          <a:xfrm rot="0">
            <a:off x="495040" y="3457939"/>
            <a:ext cx="2724514" cy="2724514"/>
            <a:chOff x="0" y="0"/>
            <a:chExt cx="6350000" cy="6350000"/>
          </a:xfrm>
        </p:grpSpPr>
        <p:sp>
          <p:nvSpPr>
            <p:cNvPr name="Freeform 14" id="1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0" t="-15934" r="0" b="-15934"/>
              </a:stretch>
            </a:blipFill>
          </p:spPr>
        </p:sp>
      </p:grpSp>
      <p:grpSp>
        <p:nvGrpSpPr>
          <p:cNvPr name="Group 15" id="15"/>
          <p:cNvGrpSpPr/>
          <p:nvPr/>
        </p:nvGrpSpPr>
        <p:grpSpPr>
          <a:xfrm rot="0">
            <a:off x="3895215" y="3233861"/>
            <a:ext cx="3231140" cy="6346398"/>
            <a:chOff x="0" y="0"/>
            <a:chExt cx="1438367" cy="2825148"/>
          </a:xfrm>
        </p:grpSpPr>
        <p:sp>
          <p:nvSpPr>
            <p:cNvPr name="Freeform 16" id="16"/>
            <p:cNvSpPr/>
            <p:nvPr/>
          </p:nvSpPr>
          <p:spPr>
            <a:xfrm flipH="false" flipV="false" rot="0">
              <a:off x="0" y="0"/>
              <a:ext cx="1438367" cy="2825148"/>
            </a:xfrm>
            <a:custGeom>
              <a:avLst/>
              <a:gdLst/>
              <a:ahLst/>
              <a:cxnLst/>
              <a:rect r="r" b="b" t="t" l="l"/>
              <a:pathLst>
                <a:path h="2825148" w="1438367">
                  <a:moveTo>
                    <a:pt x="74277" y="0"/>
                  </a:moveTo>
                  <a:lnTo>
                    <a:pt x="1364090" y="0"/>
                  </a:lnTo>
                  <a:cubicBezTo>
                    <a:pt x="1383789" y="0"/>
                    <a:pt x="1402682" y="7826"/>
                    <a:pt x="1416612" y="21755"/>
                  </a:cubicBezTo>
                  <a:cubicBezTo>
                    <a:pt x="1430541" y="35685"/>
                    <a:pt x="1438367" y="54578"/>
                    <a:pt x="1438367" y="74277"/>
                  </a:cubicBezTo>
                  <a:lnTo>
                    <a:pt x="1438367" y="2750871"/>
                  </a:lnTo>
                  <a:cubicBezTo>
                    <a:pt x="1438367" y="2770570"/>
                    <a:pt x="1430541" y="2789463"/>
                    <a:pt x="1416612" y="2803393"/>
                  </a:cubicBezTo>
                  <a:cubicBezTo>
                    <a:pt x="1402682" y="2817322"/>
                    <a:pt x="1383789" y="2825148"/>
                    <a:pt x="1364090" y="2825148"/>
                  </a:cubicBezTo>
                  <a:lnTo>
                    <a:pt x="74277" y="2825148"/>
                  </a:lnTo>
                  <a:cubicBezTo>
                    <a:pt x="54578" y="2825148"/>
                    <a:pt x="35685" y="2817322"/>
                    <a:pt x="21755" y="2803393"/>
                  </a:cubicBezTo>
                  <a:cubicBezTo>
                    <a:pt x="7826" y="2789463"/>
                    <a:pt x="0" y="2770570"/>
                    <a:pt x="0" y="2750871"/>
                  </a:cubicBezTo>
                  <a:lnTo>
                    <a:pt x="0" y="74277"/>
                  </a:lnTo>
                  <a:cubicBezTo>
                    <a:pt x="0" y="54578"/>
                    <a:pt x="7826" y="35685"/>
                    <a:pt x="21755" y="21755"/>
                  </a:cubicBezTo>
                  <a:cubicBezTo>
                    <a:pt x="35685" y="7826"/>
                    <a:pt x="54578" y="0"/>
                    <a:pt x="74277" y="0"/>
                  </a:cubicBezTo>
                  <a:close/>
                </a:path>
              </a:pathLst>
            </a:custGeom>
            <a:solidFill>
              <a:srgbClr val="FFFFFF"/>
            </a:solidFill>
            <a:ln w="47625" cap="rnd">
              <a:solidFill>
                <a:srgbClr val="48CFAE"/>
              </a:solidFill>
              <a:prstDash val="solid"/>
              <a:round/>
            </a:ln>
          </p:spPr>
        </p:sp>
        <p:sp>
          <p:nvSpPr>
            <p:cNvPr name="TextBox 17" id="17"/>
            <p:cNvSpPr txBox="true"/>
            <p:nvPr/>
          </p:nvSpPr>
          <p:spPr>
            <a:xfrm>
              <a:off x="0" y="-38100"/>
              <a:ext cx="1438367" cy="2863248"/>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8" id="18"/>
          <p:cNvGrpSpPr/>
          <p:nvPr/>
        </p:nvGrpSpPr>
        <p:grpSpPr>
          <a:xfrm rot="0">
            <a:off x="4122671" y="3457939"/>
            <a:ext cx="2724514" cy="2724514"/>
            <a:chOff x="0" y="0"/>
            <a:chExt cx="6350000" cy="6350000"/>
          </a:xfrm>
        </p:grpSpPr>
        <p:sp>
          <p:nvSpPr>
            <p:cNvPr name="Freeform 19" id="19"/>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8417" t="0" r="-33706" b="0"/>
              </a:stretch>
            </a:blipFill>
          </p:spPr>
        </p:sp>
      </p:grpSp>
      <p:grpSp>
        <p:nvGrpSpPr>
          <p:cNvPr name="Group 20" id="20"/>
          <p:cNvGrpSpPr/>
          <p:nvPr/>
        </p:nvGrpSpPr>
        <p:grpSpPr>
          <a:xfrm rot="0">
            <a:off x="7524993" y="3233861"/>
            <a:ext cx="3231140" cy="6346398"/>
            <a:chOff x="0" y="0"/>
            <a:chExt cx="1438367" cy="2825148"/>
          </a:xfrm>
        </p:grpSpPr>
        <p:sp>
          <p:nvSpPr>
            <p:cNvPr name="Freeform 21" id="21"/>
            <p:cNvSpPr/>
            <p:nvPr/>
          </p:nvSpPr>
          <p:spPr>
            <a:xfrm flipH="false" flipV="false" rot="0">
              <a:off x="0" y="0"/>
              <a:ext cx="1438367" cy="2825148"/>
            </a:xfrm>
            <a:custGeom>
              <a:avLst/>
              <a:gdLst/>
              <a:ahLst/>
              <a:cxnLst/>
              <a:rect r="r" b="b" t="t" l="l"/>
              <a:pathLst>
                <a:path h="2825148" w="1438367">
                  <a:moveTo>
                    <a:pt x="74277" y="0"/>
                  </a:moveTo>
                  <a:lnTo>
                    <a:pt x="1364090" y="0"/>
                  </a:lnTo>
                  <a:cubicBezTo>
                    <a:pt x="1383789" y="0"/>
                    <a:pt x="1402682" y="7826"/>
                    <a:pt x="1416612" y="21755"/>
                  </a:cubicBezTo>
                  <a:cubicBezTo>
                    <a:pt x="1430541" y="35685"/>
                    <a:pt x="1438367" y="54578"/>
                    <a:pt x="1438367" y="74277"/>
                  </a:cubicBezTo>
                  <a:lnTo>
                    <a:pt x="1438367" y="2750871"/>
                  </a:lnTo>
                  <a:cubicBezTo>
                    <a:pt x="1438367" y="2770570"/>
                    <a:pt x="1430541" y="2789463"/>
                    <a:pt x="1416612" y="2803393"/>
                  </a:cubicBezTo>
                  <a:cubicBezTo>
                    <a:pt x="1402682" y="2817322"/>
                    <a:pt x="1383789" y="2825148"/>
                    <a:pt x="1364090" y="2825148"/>
                  </a:cubicBezTo>
                  <a:lnTo>
                    <a:pt x="74277" y="2825148"/>
                  </a:lnTo>
                  <a:cubicBezTo>
                    <a:pt x="54578" y="2825148"/>
                    <a:pt x="35685" y="2817322"/>
                    <a:pt x="21755" y="2803393"/>
                  </a:cubicBezTo>
                  <a:cubicBezTo>
                    <a:pt x="7826" y="2789463"/>
                    <a:pt x="0" y="2770570"/>
                    <a:pt x="0" y="2750871"/>
                  </a:cubicBezTo>
                  <a:lnTo>
                    <a:pt x="0" y="74277"/>
                  </a:lnTo>
                  <a:cubicBezTo>
                    <a:pt x="0" y="54578"/>
                    <a:pt x="7826" y="35685"/>
                    <a:pt x="21755" y="21755"/>
                  </a:cubicBezTo>
                  <a:cubicBezTo>
                    <a:pt x="35685" y="7826"/>
                    <a:pt x="54578" y="0"/>
                    <a:pt x="74277" y="0"/>
                  </a:cubicBezTo>
                  <a:close/>
                </a:path>
              </a:pathLst>
            </a:custGeom>
            <a:solidFill>
              <a:srgbClr val="FFFFFF"/>
            </a:solidFill>
            <a:ln w="47625" cap="rnd">
              <a:solidFill>
                <a:srgbClr val="109D87"/>
              </a:solidFill>
              <a:prstDash val="solid"/>
              <a:round/>
            </a:ln>
          </p:spPr>
        </p:sp>
        <p:sp>
          <p:nvSpPr>
            <p:cNvPr name="TextBox 22" id="22"/>
            <p:cNvSpPr txBox="true"/>
            <p:nvPr/>
          </p:nvSpPr>
          <p:spPr>
            <a:xfrm>
              <a:off x="0" y="-38100"/>
              <a:ext cx="1438367" cy="2863248"/>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3" id="23"/>
          <p:cNvGrpSpPr/>
          <p:nvPr/>
        </p:nvGrpSpPr>
        <p:grpSpPr>
          <a:xfrm rot="0">
            <a:off x="7752450" y="3457939"/>
            <a:ext cx="2724514" cy="2724514"/>
            <a:chOff x="0" y="0"/>
            <a:chExt cx="6350000" cy="6350000"/>
          </a:xfrm>
        </p:grpSpPr>
        <p:sp>
          <p:nvSpPr>
            <p:cNvPr name="Freeform 24" id="2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5"/>
              <a:stretch>
                <a:fillRect l="-30083" t="0" r="-30083" b="0"/>
              </a:stretch>
            </a:blipFill>
          </p:spPr>
        </p:sp>
      </p:grpSp>
      <p:grpSp>
        <p:nvGrpSpPr>
          <p:cNvPr name="Group 25" id="25"/>
          <p:cNvGrpSpPr/>
          <p:nvPr/>
        </p:nvGrpSpPr>
        <p:grpSpPr>
          <a:xfrm rot="0">
            <a:off x="4122671" y="5858183"/>
            <a:ext cx="2716522" cy="505031"/>
            <a:chOff x="0" y="0"/>
            <a:chExt cx="2363732" cy="439443"/>
          </a:xfrm>
        </p:grpSpPr>
        <p:sp>
          <p:nvSpPr>
            <p:cNvPr name="Freeform 26" id="26"/>
            <p:cNvSpPr/>
            <p:nvPr/>
          </p:nvSpPr>
          <p:spPr>
            <a:xfrm flipH="false" flipV="false" rot="0">
              <a:off x="0" y="0"/>
              <a:ext cx="2363732" cy="439443"/>
            </a:xfrm>
            <a:custGeom>
              <a:avLst/>
              <a:gdLst/>
              <a:ahLst/>
              <a:cxnLst/>
              <a:rect r="r" b="b" t="t" l="l"/>
              <a:pathLst>
                <a:path h="439443" w="2363732">
                  <a:moveTo>
                    <a:pt x="116847" y="0"/>
                  </a:moveTo>
                  <a:lnTo>
                    <a:pt x="2246884" y="0"/>
                  </a:lnTo>
                  <a:cubicBezTo>
                    <a:pt x="2311417" y="0"/>
                    <a:pt x="2363732" y="52314"/>
                    <a:pt x="2363732" y="116847"/>
                  </a:cubicBezTo>
                  <a:lnTo>
                    <a:pt x="2363732" y="322596"/>
                  </a:lnTo>
                  <a:cubicBezTo>
                    <a:pt x="2363732" y="387129"/>
                    <a:pt x="2311417" y="439443"/>
                    <a:pt x="2246884" y="439443"/>
                  </a:cubicBezTo>
                  <a:lnTo>
                    <a:pt x="116847" y="439443"/>
                  </a:lnTo>
                  <a:cubicBezTo>
                    <a:pt x="52314" y="439443"/>
                    <a:pt x="0" y="387129"/>
                    <a:pt x="0" y="322596"/>
                  </a:cubicBezTo>
                  <a:lnTo>
                    <a:pt x="0" y="116847"/>
                  </a:lnTo>
                  <a:cubicBezTo>
                    <a:pt x="0" y="52314"/>
                    <a:pt x="52314" y="0"/>
                    <a:pt x="116847" y="0"/>
                  </a:cubicBezTo>
                  <a:close/>
                </a:path>
              </a:pathLst>
            </a:custGeom>
            <a:solidFill>
              <a:srgbClr val="106861"/>
            </a:solidFill>
            <a:ln w="19050" cap="rnd">
              <a:solidFill>
                <a:srgbClr val="CCDBDB"/>
              </a:solidFill>
              <a:prstDash val="solid"/>
              <a:round/>
            </a:ln>
          </p:spPr>
        </p:sp>
        <p:sp>
          <p:nvSpPr>
            <p:cNvPr name="TextBox 27" id="27"/>
            <p:cNvSpPr txBox="true"/>
            <p:nvPr/>
          </p:nvSpPr>
          <p:spPr>
            <a:xfrm>
              <a:off x="0" y="-66675"/>
              <a:ext cx="2363732" cy="506118"/>
            </a:xfrm>
            <a:prstGeom prst="rect">
              <a:avLst/>
            </a:prstGeom>
          </p:spPr>
          <p:txBody>
            <a:bodyPr anchor="ctr" rtlCol="false" tIns="0" lIns="0" bIns="0" rIns="0"/>
            <a:lstStyle/>
            <a:p>
              <a:pPr algn="ctr" marL="0" indent="0" lvl="0">
                <a:lnSpc>
                  <a:spcPts val="2346"/>
                </a:lnSpc>
                <a:spcBef>
                  <a:spcPct val="0"/>
                </a:spcBef>
              </a:pPr>
              <a:r>
                <a:rPr lang="en-US" sz="1700">
                  <a:solidFill>
                    <a:srgbClr val="FFFFFF"/>
                  </a:solidFill>
                  <a:latin typeface="Akzidenz-Grotesk"/>
                  <a:ea typeface="Akzidenz-Grotesk"/>
                  <a:cs typeface="Akzidenz-Grotesk"/>
                  <a:sym typeface="Akzidenz-Grotesk"/>
                </a:rPr>
                <a:t>COST REDUCTION</a:t>
              </a:r>
            </a:p>
          </p:txBody>
        </p:sp>
      </p:grpSp>
      <p:sp>
        <p:nvSpPr>
          <p:cNvPr name="TextBox 28" id="28"/>
          <p:cNvSpPr txBox="true"/>
          <p:nvPr/>
        </p:nvSpPr>
        <p:spPr>
          <a:xfrm rot="0">
            <a:off x="507657" y="6497197"/>
            <a:ext cx="2750992" cy="2737393"/>
          </a:xfrm>
          <a:prstGeom prst="rect">
            <a:avLst/>
          </a:prstGeom>
        </p:spPr>
        <p:txBody>
          <a:bodyPr anchor="t" rtlCol="false" tIns="0" lIns="0" bIns="0" rIns="0">
            <a:spAutoFit/>
          </a:bodyPr>
          <a:lstStyle/>
          <a:p>
            <a:pPr algn="l" marL="363337" indent="-181669" lvl="1">
              <a:lnSpc>
                <a:spcPts val="2440"/>
              </a:lnSpc>
              <a:buFont typeface="Arial"/>
              <a:buChar char="•"/>
            </a:pPr>
            <a:r>
              <a:rPr lang="en-US" b="true" sz="1682">
                <a:solidFill>
                  <a:srgbClr val="343432"/>
                </a:solidFill>
                <a:latin typeface="Open Sauce Bold"/>
                <a:ea typeface="Open Sauce Bold"/>
                <a:cs typeface="Open Sauce Bold"/>
                <a:sym typeface="Open Sauce Bold"/>
              </a:rPr>
              <a:t>Traditional System:</a:t>
            </a:r>
            <a:r>
              <a:rPr lang="en-US" sz="1682">
                <a:solidFill>
                  <a:srgbClr val="343432"/>
                </a:solidFill>
                <a:latin typeface="Open Sauce"/>
                <a:ea typeface="Open Sauce"/>
                <a:cs typeface="Open Sauce"/>
                <a:sym typeface="Open Sauce"/>
              </a:rPr>
              <a:t> International transfers took 1–3 days.</a:t>
            </a:r>
          </a:p>
          <a:p>
            <a:pPr algn="l" marL="363337" indent="-181669" lvl="1">
              <a:lnSpc>
                <a:spcPts val="2440"/>
              </a:lnSpc>
              <a:buFont typeface="Arial"/>
              <a:buChar char="•"/>
            </a:pPr>
            <a:r>
              <a:rPr lang="en-US" b="true" sz="1682">
                <a:solidFill>
                  <a:srgbClr val="343432"/>
                </a:solidFill>
                <a:latin typeface="Open Sauce Bold"/>
                <a:ea typeface="Open Sauce Bold"/>
                <a:cs typeface="Open Sauce Bold"/>
                <a:sym typeface="Open Sauce Bold"/>
              </a:rPr>
              <a:t>Al-Salam Block:</a:t>
            </a:r>
            <a:r>
              <a:rPr lang="en-US" sz="1682">
                <a:solidFill>
                  <a:srgbClr val="343432"/>
                </a:solidFill>
                <a:latin typeface="Open Sauce"/>
                <a:ea typeface="Open Sauce"/>
                <a:cs typeface="Open Sauce"/>
                <a:sym typeface="Open Sauce"/>
              </a:rPr>
              <a:t> Transfers completed in under 0.1 seconds.</a:t>
            </a:r>
          </a:p>
          <a:p>
            <a:pPr algn="l" marL="363337" indent="-181669" lvl="1">
              <a:lnSpc>
                <a:spcPts val="2440"/>
              </a:lnSpc>
              <a:buFont typeface="Arial"/>
              <a:buChar char="•"/>
            </a:pPr>
            <a:r>
              <a:rPr lang="en-US" b="true" sz="1682">
                <a:solidFill>
                  <a:srgbClr val="343432"/>
                </a:solidFill>
                <a:latin typeface="Open Sauce Bold"/>
                <a:ea typeface="Open Sauce Bold"/>
                <a:cs typeface="Open Sauce Bold"/>
                <a:sym typeface="Open Sauce Bold"/>
              </a:rPr>
              <a:t> Result:</a:t>
            </a:r>
            <a:r>
              <a:rPr lang="en-US" sz="1682">
                <a:solidFill>
                  <a:srgbClr val="343432"/>
                </a:solidFill>
                <a:latin typeface="Open Sauce"/>
                <a:ea typeface="Open Sauce"/>
                <a:cs typeface="Open Sauce"/>
                <a:sym typeface="Open Sauce"/>
              </a:rPr>
              <a:t> Over 99% faster transaction processing.</a:t>
            </a:r>
          </a:p>
        </p:txBody>
      </p:sp>
      <p:sp>
        <p:nvSpPr>
          <p:cNvPr name="TextBox 29" id="29"/>
          <p:cNvSpPr txBox="true"/>
          <p:nvPr/>
        </p:nvSpPr>
        <p:spPr>
          <a:xfrm rot="0">
            <a:off x="4077372" y="6516247"/>
            <a:ext cx="2866825" cy="2491090"/>
          </a:xfrm>
          <a:prstGeom prst="rect">
            <a:avLst/>
          </a:prstGeom>
        </p:spPr>
        <p:txBody>
          <a:bodyPr anchor="t" rtlCol="false" tIns="0" lIns="0" bIns="0" rIns="0">
            <a:spAutoFit/>
          </a:bodyPr>
          <a:lstStyle/>
          <a:p>
            <a:pPr algn="l" marL="363335" indent="-181668" lvl="1">
              <a:lnSpc>
                <a:spcPts val="2204"/>
              </a:lnSpc>
              <a:buFont typeface="Arial"/>
              <a:buChar char="•"/>
            </a:pPr>
            <a:r>
              <a:rPr lang="en-US" b="true" sz="1682">
                <a:solidFill>
                  <a:srgbClr val="343432"/>
                </a:solidFill>
                <a:latin typeface="Open Sauce Bold"/>
                <a:ea typeface="Open Sauce Bold"/>
                <a:cs typeface="Open Sauce Bold"/>
                <a:sym typeface="Open Sauce Bold"/>
              </a:rPr>
              <a:t>Traditional operations</a:t>
            </a:r>
            <a:r>
              <a:rPr lang="en-US" sz="1682">
                <a:solidFill>
                  <a:srgbClr val="343432"/>
                </a:solidFill>
                <a:latin typeface="Open Sauce"/>
                <a:ea typeface="Open Sauce"/>
                <a:cs typeface="Open Sauce"/>
                <a:sym typeface="Open Sauce"/>
              </a:rPr>
              <a:t> involved high fees (up to 2000 DZD).</a:t>
            </a:r>
          </a:p>
          <a:p>
            <a:pPr algn="l" marL="363335" indent="-181668" lvl="1">
              <a:lnSpc>
                <a:spcPts val="2204"/>
              </a:lnSpc>
              <a:buFont typeface="Arial"/>
              <a:buChar char="•"/>
            </a:pPr>
            <a:r>
              <a:rPr lang="en-US" b="true" sz="1682">
                <a:solidFill>
                  <a:srgbClr val="343432"/>
                </a:solidFill>
                <a:latin typeface="Open Sauce Bold"/>
                <a:ea typeface="Open Sauce Bold"/>
                <a:cs typeface="Open Sauce Bold"/>
                <a:sym typeface="Open Sauce Bold"/>
              </a:rPr>
              <a:t>Blockchain system</a:t>
            </a:r>
            <a:r>
              <a:rPr lang="en-US" sz="1682">
                <a:solidFill>
                  <a:srgbClr val="343432"/>
                </a:solidFill>
                <a:latin typeface="Open Sauce"/>
                <a:ea typeface="Open Sauce"/>
                <a:cs typeface="Open Sauce"/>
                <a:sym typeface="Open Sauce"/>
              </a:rPr>
              <a:t> removed intermediaries and manual steps.</a:t>
            </a:r>
          </a:p>
          <a:p>
            <a:pPr algn="l" marL="363335" indent="-181668" lvl="1">
              <a:lnSpc>
                <a:spcPts val="2204"/>
              </a:lnSpc>
              <a:buFont typeface="Arial"/>
              <a:buChar char="•"/>
            </a:pPr>
            <a:r>
              <a:rPr lang="en-US" sz="1682">
                <a:solidFill>
                  <a:srgbClr val="343432"/>
                </a:solidFill>
                <a:latin typeface="Open Sauce"/>
                <a:ea typeface="Open Sauce"/>
                <a:cs typeface="Open Sauce"/>
                <a:sym typeface="Open Sauce"/>
              </a:rPr>
              <a:t> </a:t>
            </a:r>
            <a:r>
              <a:rPr lang="en-US" b="true" sz="1682">
                <a:solidFill>
                  <a:srgbClr val="343432"/>
                </a:solidFill>
                <a:latin typeface="Open Sauce Bold"/>
                <a:ea typeface="Open Sauce Bold"/>
                <a:cs typeface="Open Sauce Bold"/>
                <a:sym typeface="Open Sauce Bold"/>
              </a:rPr>
              <a:t>Result:</a:t>
            </a:r>
            <a:r>
              <a:rPr lang="en-US" sz="1682">
                <a:solidFill>
                  <a:srgbClr val="343432"/>
                </a:solidFill>
                <a:latin typeface="Open Sauce"/>
                <a:ea typeface="Open Sauce"/>
                <a:cs typeface="Open Sauce"/>
                <a:sym typeface="Open Sauce"/>
              </a:rPr>
              <a:t> Up to 50% cost savings in simulated transactions.</a:t>
            </a:r>
          </a:p>
        </p:txBody>
      </p:sp>
      <p:grpSp>
        <p:nvGrpSpPr>
          <p:cNvPr name="Group 30" id="30"/>
          <p:cNvGrpSpPr/>
          <p:nvPr/>
        </p:nvGrpSpPr>
        <p:grpSpPr>
          <a:xfrm rot="0">
            <a:off x="507657" y="5858183"/>
            <a:ext cx="2720808" cy="521625"/>
            <a:chOff x="0" y="0"/>
            <a:chExt cx="2367461" cy="453882"/>
          </a:xfrm>
        </p:grpSpPr>
        <p:sp>
          <p:nvSpPr>
            <p:cNvPr name="Freeform 31" id="31"/>
            <p:cNvSpPr/>
            <p:nvPr/>
          </p:nvSpPr>
          <p:spPr>
            <a:xfrm flipH="false" flipV="false" rot="0">
              <a:off x="0" y="0"/>
              <a:ext cx="2367461" cy="453882"/>
            </a:xfrm>
            <a:custGeom>
              <a:avLst/>
              <a:gdLst/>
              <a:ahLst/>
              <a:cxnLst/>
              <a:rect r="r" b="b" t="t" l="l"/>
              <a:pathLst>
                <a:path h="453882" w="2367461">
                  <a:moveTo>
                    <a:pt x="116663" y="0"/>
                  </a:moveTo>
                  <a:lnTo>
                    <a:pt x="2250797" y="0"/>
                  </a:lnTo>
                  <a:cubicBezTo>
                    <a:pt x="2281739" y="0"/>
                    <a:pt x="2311412" y="12291"/>
                    <a:pt x="2333291" y="34170"/>
                  </a:cubicBezTo>
                  <a:cubicBezTo>
                    <a:pt x="2355170" y="56049"/>
                    <a:pt x="2367461" y="85722"/>
                    <a:pt x="2367461" y="116663"/>
                  </a:cubicBezTo>
                  <a:lnTo>
                    <a:pt x="2367461" y="337219"/>
                  </a:lnTo>
                  <a:cubicBezTo>
                    <a:pt x="2367461" y="401650"/>
                    <a:pt x="2315229" y="453882"/>
                    <a:pt x="2250797" y="453882"/>
                  </a:cubicBezTo>
                  <a:lnTo>
                    <a:pt x="116663" y="453882"/>
                  </a:lnTo>
                  <a:cubicBezTo>
                    <a:pt x="52232" y="453882"/>
                    <a:pt x="0" y="401650"/>
                    <a:pt x="0" y="337219"/>
                  </a:cubicBezTo>
                  <a:lnTo>
                    <a:pt x="0" y="116663"/>
                  </a:lnTo>
                  <a:cubicBezTo>
                    <a:pt x="0" y="52232"/>
                    <a:pt x="52232" y="0"/>
                    <a:pt x="116663" y="0"/>
                  </a:cubicBezTo>
                  <a:close/>
                </a:path>
              </a:pathLst>
            </a:custGeom>
            <a:solidFill>
              <a:srgbClr val="106861"/>
            </a:solidFill>
            <a:ln w="28575" cap="rnd">
              <a:solidFill>
                <a:srgbClr val="CCDBDB"/>
              </a:solidFill>
              <a:prstDash val="solid"/>
              <a:round/>
            </a:ln>
          </p:spPr>
        </p:sp>
        <p:sp>
          <p:nvSpPr>
            <p:cNvPr name="TextBox 32" id="32"/>
            <p:cNvSpPr txBox="true"/>
            <p:nvPr/>
          </p:nvSpPr>
          <p:spPr>
            <a:xfrm>
              <a:off x="0" y="-66675"/>
              <a:ext cx="2367461" cy="520557"/>
            </a:xfrm>
            <a:prstGeom prst="rect">
              <a:avLst/>
            </a:prstGeom>
          </p:spPr>
          <p:txBody>
            <a:bodyPr anchor="ctr" rtlCol="false" tIns="0" lIns="0" bIns="0" rIns="0"/>
            <a:lstStyle/>
            <a:p>
              <a:pPr algn="ctr" marL="0" indent="0" lvl="0">
                <a:lnSpc>
                  <a:spcPts val="2346"/>
                </a:lnSpc>
                <a:spcBef>
                  <a:spcPct val="0"/>
                </a:spcBef>
              </a:pPr>
              <a:r>
                <a:rPr lang="en-US" sz="1700">
                  <a:solidFill>
                    <a:srgbClr val="FFFFFF"/>
                  </a:solidFill>
                  <a:latin typeface="Akzidenz-Grotesk"/>
                  <a:ea typeface="Akzidenz-Grotesk"/>
                  <a:cs typeface="Akzidenz-Grotesk"/>
                  <a:sym typeface="Akzidenz-Grotesk"/>
                </a:rPr>
                <a:t>SPEED</a:t>
              </a:r>
            </a:p>
          </p:txBody>
        </p:sp>
      </p:grpSp>
      <p:grpSp>
        <p:nvGrpSpPr>
          <p:cNvPr name="Group 33" id="33"/>
          <p:cNvGrpSpPr/>
          <p:nvPr/>
        </p:nvGrpSpPr>
        <p:grpSpPr>
          <a:xfrm rot="0">
            <a:off x="7769926" y="5858183"/>
            <a:ext cx="2718567" cy="564709"/>
            <a:chOff x="0" y="0"/>
            <a:chExt cx="2365511" cy="491371"/>
          </a:xfrm>
        </p:grpSpPr>
        <p:sp>
          <p:nvSpPr>
            <p:cNvPr name="Freeform 34" id="34"/>
            <p:cNvSpPr/>
            <p:nvPr/>
          </p:nvSpPr>
          <p:spPr>
            <a:xfrm flipH="false" flipV="false" rot="0">
              <a:off x="0" y="0"/>
              <a:ext cx="2365511" cy="491371"/>
            </a:xfrm>
            <a:custGeom>
              <a:avLst/>
              <a:gdLst/>
              <a:ahLst/>
              <a:cxnLst/>
              <a:rect r="r" b="b" t="t" l="l"/>
              <a:pathLst>
                <a:path h="491371" w="2365511">
                  <a:moveTo>
                    <a:pt x="116760" y="0"/>
                  </a:moveTo>
                  <a:lnTo>
                    <a:pt x="2248752" y="0"/>
                  </a:lnTo>
                  <a:cubicBezTo>
                    <a:pt x="2313236" y="0"/>
                    <a:pt x="2365511" y="52275"/>
                    <a:pt x="2365511" y="116760"/>
                  </a:cubicBezTo>
                  <a:lnTo>
                    <a:pt x="2365511" y="374611"/>
                  </a:lnTo>
                  <a:cubicBezTo>
                    <a:pt x="2365511" y="439096"/>
                    <a:pt x="2313236" y="491371"/>
                    <a:pt x="2248752" y="491371"/>
                  </a:cubicBezTo>
                  <a:lnTo>
                    <a:pt x="116760" y="491371"/>
                  </a:lnTo>
                  <a:cubicBezTo>
                    <a:pt x="52275" y="491371"/>
                    <a:pt x="0" y="439096"/>
                    <a:pt x="0" y="374611"/>
                  </a:cubicBezTo>
                  <a:lnTo>
                    <a:pt x="0" y="116760"/>
                  </a:lnTo>
                  <a:cubicBezTo>
                    <a:pt x="0" y="52275"/>
                    <a:pt x="52275" y="0"/>
                    <a:pt x="116760" y="0"/>
                  </a:cubicBezTo>
                  <a:close/>
                </a:path>
              </a:pathLst>
            </a:custGeom>
            <a:solidFill>
              <a:srgbClr val="106861"/>
            </a:solidFill>
            <a:ln w="19050" cap="rnd">
              <a:solidFill>
                <a:srgbClr val="CCDBDB"/>
              </a:solidFill>
              <a:prstDash val="solid"/>
              <a:round/>
            </a:ln>
          </p:spPr>
        </p:sp>
        <p:sp>
          <p:nvSpPr>
            <p:cNvPr name="TextBox 35" id="35"/>
            <p:cNvSpPr txBox="true"/>
            <p:nvPr/>
          </p:nvSpPr>
          <p:spPr>
            <a:xfrm>
              <a:off x="0" y="-57150"/>
              <a:ext cx="2365511" cy="548521"/>
            </a:xfrm>
            <a:prstGeom prst="rect">
              <a:avLst/>
            </a:prstGeom>
          </p:spPr>
          <p:txBody>
            <a:bodyPr anchor="ctr" rtlCol="false" tIns="0" lIns="0" bIns="0" rIns="0"/>
            <a:lstStyle/>
            <a:p>
              <a:pPr algn="ctr" marL="0" indent="0" lvl="0">
                <a:lnSpc>
                  <a:spcPts val="2208"/>
                </a:lnSpc>
                <a:spcBef>
                  <a:spcPct val="0"/>
                </a:spcBef>
              </a:pPr>
              <a:r>
                <a:rPr lang="en-US" sz="1600">
                  <a:solidFill>
                    <a:srgbClr val="FFFFFF"/>
                  </a:solidFill>
                  <a:latin typeface="Akzidenz-Grotesk"/>
                  <a:ea typeface="Akzidenz-Grotesk"/>
                  <a:cs typeface="Akzidenz-Grotesk"/>
                  <a:sym typeface="Akzidenz-Grotesk"/>
                </a:rPr>
                <a:t>ENHANCED SECURITY</a:t>
              </a:r>
            </a:p>
          </p:txBody>
        </p:sp>
      </p:grpSp>
      <p:sp>
        <p:nvSpPr>
          <p:cNvPr name="TextBox 36" id="36"/>
          <p:cNvSpPr txBox="true"/>
          <p:nvPr/>
        </p:nvSpPr>
        <p:spPr>
          <a:xfrm rot="0">
            <a:off x="7630736" y="6525772"/>
            <a:ext cx="2905382" cy="2651618"/>
          </a:xfrm>
          <a:prstGeom prst="rect">
            <a:avLst/>
          </a:prstGeom>
        </p:spPr>
        <p:txBody>
          <a:bodyPr anchor="t" rtlCol="false" tIns="0" lIns="0" bIns="0" rIns="0">
            <a:spAutoFit/>
          </a:bodyPr>
          <a:lstStyle/>
          <a:p>
            <a:pPr algn="l" marL="384925" indent="-192462" lvl="1">
              <a:lnSpc>
                <a:spcPts val="2335"/>
              </a:lnSpc>
              <a:buFont typeface="Arial"/>
              <a:buChar char="•"/>
            </a:pPr>
            <a:r>
              <a:rPr lang="en-US" b="true" sz="1782">
                <a:solidFill>
                  <a:srgbClr val="343432"/>
                </a:solidFill>
                <a:latin typeface="Open Sauce Bold"/>
                <a:ea typeface="Open Sauce Bold"/>
                <a:cs typeface="Open Sauce Bold"/>
                <a:sym typeface="Open Sauce Bold"/>
              </a:rPr>
              <a:t>Al-Salam Block </a:t>
            </a:r>
            <a:r>
              <a:rPr lang="en-US" sz="1782">
                <a:solidFill>
                  <a:srgbClr val="343432"/>
                </a:solidFill>
                <a:latin typeface="Open Sauce"/>
                <a:ea typeface="Open Sauce"/>
                <a:cs typeface="Open Sauce"/>
                <a:sym typeface="Open Sauce"/>
              </a:rPr>
              <a:t>used SHA-256 hashing and chain linking.</a:t>
            </a:r>
          </a:p>
          <a:p>
            <a:pPr algn="l" marL="384925" indent="-192462" lvl="1">
              <a:lnSpc>
                <a:spcPts val="2335"/>
              </a:lnSpc>
              <a:buFont typeface="Arial"/>
              <a:buChar char="•"/>
            </a:pPr>
            <a:r>
              <a:rPr lang="en-US" b="true" sz="1782">
                <a:solidFill>
                  <a:srgbClr val="343432"/>
                </a:solidFill>
                <a:latin typeface="Open Sauce Bold"/>
                <a:ea typeface="Open Sauce Bold"/>
                <a:cs typeface="Open Sauce Bold"/>
                <a:sym typeface="Open Sauce Bold"/>
              </a:rPr>
              <a:t>Any tampering</a:t>
            </a:r>
            <a:r>
              <a:rPr lang="en-US" sz="1782">
                <a:solidFill>
                  <a:srgbClr val="343432"/>
                </a:solidFill>
                <a:latin typeface="Open Sauce"/>
                <a:ea typeface="Open Sauce"/>
                <a:cs typeface="Open Sauce"/>
                <a:sym typeface="Open Sauce"/>
              </a:rPr>
              <a:t> would break the chain, exposing manipulation.</a:t>
            </a:r>
          </a:p>
          <a:p>
            <a:pPr algn="l" marL="384925" indent="-192462" lvl="1">
              <a:lnSpc>
                <a:spcPts val="2335"/>
              </a:lnSpc>
              <a:buFont typeface="Arial"/>
              <a:buChar char="•"/>
            </a:pPr>
            <a:r>
              <a:rPr lang="en-US" b="true" sz="1782">
                <a:solidFill>
                  <a:srgbClr val="343432"/>
                </a:solidFill>
                <a:latin typeface="Open Sauce Bold"/>
                <a:ea typeface="Open Sauce Bold"/>
                <a:cs typeface="Open Sauce Bold"/>
                <a:sym typeface="Open Sauce Bold"/>
              </a:rPr>
              <a:t>Result:</a:t>
            </a:r>
            <a:r>
              <a:rPr lang="en-US" sz="1782">
                <a:solidFill>
                  <a:srgbClr val="343432"/>
                </a:solidFill>
                <a:latin typeface="Open Sauce"/>
                <a:ea typeface="Open Sauce"/>
                <a:cs typeface="Open Sauce"/>
                <a:sym typeface="Open Sauce"/>
              </a:rPr>
              <a:t> Strong fraud protection and data integrity.</a:t>
            </a:r>
          </a:p>
        </p:txBody>
      </p:sp>
      <p:sp>
        <p:nvSpPr>
          <p:cNvPr name="Freeform 37" id="37"/>
          <p:cNvSpPr/>
          <p:nvPr/>
        </p:nvSpPr>
        <p:spPr>
          <a:xfrm flipH="false" flipV="false" rot="0">
            <a:off x="7630736" y="9481312"/>
            <a:ext cx="3175781" cy="453347"/>
          </a:xfrm>
          <a:custGeom>
            <a:avLst/>
            <a:gdLst/>
            <a:ahLst/>
            <a:cxnLst/>
            <a:rect r="r" b="b" t="t" l="l"/>
            <a:pathLst>
              <a:path h="453347" w="3175781">
                <a:moveTo>
                  <a:pt x="0" y="0"/>
                </a:moveTo>
                <a:lnTo>
                  <a:pt x="3175781" y="0"/>
                </a:lnTo>
                <a:lnTo>
                  <a:pt x="3175781" y="453347"/>
                </a:lnTo>
                <a:lnTo>
                  <a:pt x="0" y="453347"/>
                </a:lnTo>
                <a:lnTo>
                  <a:pt x="0" y="0"/>
                </a:lnTo>
                <a:close/>
              </a:path>
            </a:pathLst>
          </a:custGeom>
          <a:blipFill>
            <a:blip r:embed="rId2">
              <a:alphaModFix amt="67000"/>
            </a:blip>
            <a:stretch>
              <a:fillRect l="-6598" t="-56610" r="-6598" b="0"/>
            </a:stretch>
          </a:blipFill>
        </p:spPr>
      </p:sp>
      <p:sp>
        <p:nvSpPr>
          <p:cNvPr name="Freeform 38" id="38"/>
          <p:cNvSpPr/>
          <p:nvPr/>
        </p:nvSpPr>
        <p:spPr>
          <a:xfrm flipH="false" flipV="false" rot="0">
            <a:off x="3897038" y="9481312"/>
            <a:ext cx="3175781" cy="453347"/>
          </a:xfrm>
          <a:custGeom>
            <a:avLst/>
            <a:gdLst/>
            <a:ahLst/>
            <a:cxnLst/>
            <a:rect r="r" b="b" t="t" l="l"/>
            <a:pathLst>
              <a:path h="453347" w="3175781">
                <a:moveTo>
                  <a:pt x="0" y="0"/>
                </a:moveTo>
                <a:lnTo>
                  <a:pt x="3175781" y="0"/>
                </a:lnTo>
                <a:lnTo>
                  <a:pt x="3175781" y="453347"/>
                </a:lnTo>
                <a:lnTo>
                  <a:pt x="0" y="453347"/>
                </a:lnTo>
                <a:lnTo>
                  <a:pt x="0" y="0"/>
                </a:lnTo>
                <a:close/>
              </a:path>
            </a:pathLst>
          </a:custGeom>
          <a:blipFill>
            <a:blip r:embed="rId2">
              <a:alphaModFix amt="67000"/>
            </a:blip>
            <a:stretch>
              <a:fillRect l="-6598" t="-56610" r="-6598" b="0"/>
            </a:stretch>
          </a:blipFill>
        </p:spPr>
      </p:sp>
      <p:sp>
        <p:nvSpPr>
          <p:cNvPr name="Freeform 39" id="39"/>
          <p:cNvSpPr/>
          <p:nvPr/>
        </p:nvSpPr>
        <p:spPr>
          <a:xfrm flipH="false" flipV="false" rot="0">
            <a:off x="267583" y="9481312"/>
            <a:ext cx="3175781" cy="453347"/>
          </a:xfrm>
          <a:custGeom>
            <a:avLst/>
            <a:gdLst/>
            <a:ahLst/>
            <a:cxnLst/>
            <a:rect r="r" b="b" t="t" l="l"/>
            <a:pathLst>
              <a:path h="453347" w="3175781">
                <a:moveTo>
                  <a:pt x="0" y="0"/>
                </a:moveTo>
                <a:lnTo>
                  <a:pt x="3175780" y="0"/>
                </a:lnTo>
                <a:lnTo>
                  <a:pt x="3175780" y="453347"/>
                </a:lnTo>
                <a:lnTo>
                  <a:pt x="0" y="453347"/>
                </a:lnTo>
                <a:lnTo>
                  <a:pt x="0" y="0"/>
                </a:lnTo>
                <a:close/>
              </a:path>
            </a:pathLst>
          </a:custGeom>
          <a:blipFill>
            <a:blip r:embed="rId2">
              <a:alphaModFix amt="67000"/>
            </a:blip>
            <a:stretch>
              <a:fillRect l="-6598" t="-56610" r="-6598" b="0"/>
            </a:stretch>
          </a:blipFill>
        </p:spPr>
      </p:sp>
      <p:sp>
        <p:nvSpPr>
          <p:cNvPr name="TextBox 40" id="40"/>
          <p:cNvSpPr txBox="true"/>
          <p:nvPr/>
        </p:nvSpPr>
        <p:spPr>
          <a:xfrm rot="0">
            <a:off x="1545245" y="2192220"/>
            <a:ext cx="15175826" cy="790099"/>
          </a:xfrm>
          <a:prstGeom prst="rect">
            <a:avLst/>
          </a:prstGeom>
        </p:spPr>
        <p:txBody>
          <a:bodyPr anchor="t" rtlCol="false" tIns="0" lIns="0" bIns="0" rIns="0">
            <a:spAutoFit/>
          </a:bodyPr>
          <a:lstStyle/>
          <a:p>
            <a:pPr algn="ctr">
              <a:lnSpc>
                <a:spcPts val="3176"/>
              </a:lnSpc>
              <a:spcBef>
                <a:spcPct val="0"/>
              </a:spcBef>
            </a:pPr>
            <a:r>
              <a:rPr lang="en-US" sz="2268">
                <a:solidFill>
                  <a:srgbClr val="FFFFFF"/>
                </a:solidFill>
                <a:latin typeface="Montserrat"/>
                <a:ea typeface="Montserrat"/>
                <a:cs typeface="Montserrat"/>
                <a:sym typeface="Montserrat"/>
              </a:rPr>
              <a:t>The simulation compared the traditional banking system with Al-Salam Block using real transaction data.</a:t>
            </a:r>
          </a:p>
          <a:p>
            <a:pPr algn="ctr">
              <a:lnSpc>
                <a:spcPts val="3176"/>
              </a:lnSpc>
              <a:spcBef>
                <a:spcPct val="0"/>
              </a:spcBef>
            </a:pPr>
            <a:r>
              <a:rPr lang="en-US" sz="2268">
                <a:solidFill>
                  <a:srgbClr val="FFFFFF"/>
                </a:solidFill>
                <a:latin typeface="Montserrat"/>
                <a:ea typeface="Montserrat"/>
                <a:cs typeface="Montserrat"/>
                <a:sym typeface="Montserrat"/>
              </a:rPr>
              <a:t>Key results include:</a:t>
            </a:r>
          </a:p>
        </p:txBody>
      </p:sp>
    </p:spTree>
  </p:cSld>
  <p:clrMapOvr>
    <a:masterClrMapping/>
  </p:clrMapOvr>
  <p:transition spd="fast">
    <p:wipe dir="l"/>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6193655"/>
            <a:chOff x="0" y="0"/>
            <a:chExt cx="4816593" cy="1631251"/>
          </a:xfrm>
        </p:grpSpPr>
        <p:sp>
          <p:nvSpPr>
            <p:cNvPr name="Freeform 3" id="3"/>
            <p:cNvSpPr/>
            <p:nvPr/>
          </p:nvSpPr>
          <p:spPr>
            <a:xfrm flipH="false" flipV="false" rot="0">
              <a:off x="0" y="0"/>
              <a:ext cx="4816592" cy="1631251"/>
            </a:xfrm>
            <a:custGeom>
              <a:avLst/>
              <a:gdLst/>
              <a:ahLst/>
              <a:cxnLst/>
              <a:rect r="r" b="b" t="t" l="l"/>
              <a:pathLst>
                <a:path h="1631251" w="4816592">
                  <a:moveTo>
                    <a:pt x="0" y="0"/>
                  </a:moveTo>
                  <a:lnTo>
                    <a:pt x="4816592" y="0"/>
                  </a:lnTo>
                  <a:lnTo>
                    <a:pt x="4816592" y="1631251"/>
                  </a:lnTo>
                  <a:lnTo>
                    <a:pt x="0" y="1631251"/>
                  </a:lnTo>
                  <a:close/>
                </a:path>
              </a:pathLst>
            </a:custGeom>
            <a:solidFill>
              <a:srgbClr val="106861"/>
            </a:solidFill>
            <a:ln cap="sq">
              <a:noFill/>
              <a:prstDash val="solid"/>
              <a:miter/>
            </a:ln>
          </p:spPr>
        </p:sp>
        <p:sp>
          <p:nvSpPr>
            <p:cNvPr name="TextBox 4" id="4"/>
            <p:cNvSpPr txBox="true"/>
            <p:nvPr/>
          </p:nvSpPr>
          <p:spPr>
            <a:xfrm>
              <a:off x="0" y="-38100"/>
              <a:ext cx="4816593" cy="1669351"/>
            </a:xfrm>
            <a:prstGeom prst="rect">
              <a:avLst/>
            </a:prstGeom>
          </p:spPr>
          <p:txBody>
            <a:bodyPr anchor="ctr" rtlCol="false" tIns="50800" lIns="50800" bIns="50800" rIns="50800"/>
            <a:lstStyle/>
            <a:p>
              <a:pPr algn="ctr" marL="0" indent="0" lvl="0">
                <a:lnSpc>
                  <a:spcPts val="3035"/>
                </a:lnSpc>
                <a:spcBef>
                  <a:spcPct val="0"/>
                </a:spcBef>
              </a:pPr>
            </a:p>
          </p:txBody>
        </p:sp>
      </p:grpSp>
      <p:sp>
        <p:nvSpPr>
          <p:cNvPr name="TextBox 5" id="5"/>
          <p:cNvSpPr txBox="true"/>
          <p:nvPr/>
        </p:nvSpPr>
        <p:spPr>
          <a:xfrm rot="0">
            <a:off x="1246879" y="952514"/>
            <a:ext cx="15474192" cy="681990"/>
          </a:xfrm>
          <a:prstGeom prst="rect">
            <a:avLst/>
          </a:prstGeom>
        </p:spPr>
        <p:txBody>
          <a:bodyPr anchor="t" rtlCol="false" tIns="0" lIns="0" bIns="0" rIns="0">
            <a:spAutoFit/>
          </a:bodyPr>
          <a:lstStyle/>
          <a:p>
            <a:pPr algn="l" marL="0" indent="0" lvl="1">
              <a:lnSpc>
                <a:spcPts val="4230"/>
              </a:lnSpc>
            </a:pPr>
            <a:r>
              <a:rPr lang="en-US" b="true" sz="4700" spc="-216">
                <a:solidFill>
                  <a:srgbClr val="CCDBDB"/>
                </a:solidFill>
                <a:latin typeface="Akzidenz-Grotesk Bold"/>
                <a:ea typeface="Akzidenz-Grotesk Bold"/>
                <a:cs typeface="Akzidenz-Grotesk Bold"/>
                <a:sym typeface="Akzidenz-Grotesk Bold"/>
              </a:rPr>
              <a:t>TRADITIONAL SALAM BANKING VS AL-SALAM BLOCK</a:t>
            </a:r>
          </a:p>
        </p:txBody>
      </p:sp>
      <p:sp>
        <p:nvSpPr>
          <p:cNvPr name="TextBox 6" id="6"/>
          <p:cNvSpPr txBox="true"/>
          <p:nvPr/>
        </p:nvSpPr>
        <p:spPr>
          <a:xfrm rot="0">
            <a:off x="8230602" y="1701179"/>
            <a:ext cx="1506746" cy="354332"/>
          </a:xfrm>
          <a:prstGeom prst="rect">
            <a:avLst/>
          </a:prstGeom>
        </p:spPr>
        <p:txBody>
          <a:bodyPr anchor="t" rtlCol="false" tIns="0" lIns="0" bIns="0" rIns="0">
            <a:spAutoFit/>
          </a:bodyPr>
          <a:lstStyle/>
          <a:p>
            <a:pPr algn="l" marL="0" indent="0" lvl="1">
              <a:lnSpc>
                <a:spcPts val="2520"/>
              </a:lnSpc>
            </a:pPr>
            <a:r>
              <a:rPr lang="en-US" b="true" sz="2800" spc="-128">
                <a:solidFill>
                  <a:srgbClr val="CCDBDB"/>
                </a:solidFill>
                <a:latin typeface="Raleway Bold"/>
                <a:ea typeface="Raleway Bold"/>
                <a:cs typeface="Raleway Bold"/>
                <a:sym typeface="Raleway Bold"/>
              </a:rPr>
              <a:t>RESULTS</a:t>
            </a:r>
          </a:p>
        </p:txBody>
      </p:sp>
      <p:sp>
        <p:nvSpPr>
          <p:cNvPr name="Freeform 7" id="7"/>
          <p:cNvSpPr/>
          <p:nvPr/>
        </p:nvSpPr>
        <p:spPr>
          <a:xfrm flipH="false" flipV="false" rot="0">
            <a:off x="322942" y="8073838"/>
            <a:ext cx="3175781" cy="400494"/>
          </a:xfrm>
          <a:custGeom>
            <a:avLst/>
            <a:gdLst/>
            <a:ahLst/>
            <a:cxnLst/>
            <a:rect r="r" b="b" t="t" l="l"/>
            <a:pathLst>
              <a:path h="400494" w="3175781">
                <a:moveTo>
                  <a:pt x="0" y="0"/>
                </a:moveTo>
                <a:lnTo>
                  <a:pt x="3175781" y="0"/>
                </a:lnTo>
                <a:lnTo>
                  <a:pt x="3175781" y="400494"/>
                </a:lnTo>
                <a:lnTo>
                  <a:pt x="0" y="400494"/>
                </a:lnTo>
                <a:lnTo>
                  <a:pt x="0" y="0"/>
                </a:lnTo>
                <a:close/>
              </a:path>
            </a:pathLst>
          </a:custGeom>
          <a:blipFill>
            <a:blip r:embed="rId2">
              <a:alphaModFix amt="67000"/>
            </a:blip>
            <a:stretch>
              <a:fillRect l="0" t="-56610" r="0" b="0"/>
            </a:stretch>
          </a:blipFill>
        </p:spPr>
      </p:sp>
      <p:sp>
        <p:nvSpPr>
          <p:cNvPr name="Freeform 8" id="8"/>
          <p:cNvSpPr/>
          <p:nvPr/>
        </p:nvSpPr>
        <p:spPr>
          <a:xfrm flipH="false" flipV="false" rot="0">
            <a:off x="3950574" y="8073838"/>
            <a:ext cx="3175781" cy="400494"/>
          </a:xfrm>
          <a:custGeom>
            <a:avLst/>
            <a:gdLst/>
            <a:ahLst/>
            <a:cxnLst/>
            <a:rect r="r" b="b" t="t" l="l"/>
            <a:pathLst>
              <a:path h="400494" w="3175781">
                <a:moveTo>
                  <a:pt x="0" y="0"/>
                </a:moveTo>
                <a:lnTo>
                  <a:pt x="3175780" y="0"/>
                </a:lnTo>
                <a:lnTo>
                  <a:pt x="3175780" y="400494"/>
                </a:lnTo>
                <a:lnTo>
                  <a:pt x="0" y="400494"/>
                </a:lnTo>
                <a:lnTo>
                  <a:pt x="0" y="0"/>
                </a:lnTo>
                <a:close/>
              </a:path>
            </a:pathLst>
          </a:custGeom>
          <a:blipFill>
            <a:blip r:embed="rId2">
              <a:alphaModFix amt="67000"/>
            </a:blip>
            <a:stretch>
              <a:fillRect l="0" t="-56610" r="0" b="0"/>
            </a:stretch>
          </a:blipFill>
        </p:spPr>
      </p:sp>
      <p:sp>
        <p:nvSpPr>
          <p:cNvPr name="Freeform 9" id="9"/>
          <p:cNvSpPr/>
          <p:nvPr/>
        </p:nvSpPr>
        <p:spPr>
          <a:xfrm flipH="false" flipV="false" rot="0">
            <a:off x="7580353" y="8073838"/>
            <a:ext cx="3175781" cy="400494"/>
          </a:xfrm>
          <a:custGeom>
            <a:avLst/>
            <a:gdLst/>
            <a:ahLst/>
            <a:cxnLst/>
            <a:rect r="r" b="b" t="t" l="l"/>
            <a:pathLst>
              <a:path h="400494" w="3175781">
                <a:moveTo>
                  <a:pt x="0" y="0"/>
                </a:moveTo>
                <a:lnTo>
                  <a:pt x="3175780" y="0"/>
                </a:lnTo>
                <a:lnTo>
                  <a:pt x="3175780" y="400494"/>
                </a:lnTo>
                <a:lnTo>
                  <a:pt x="0" y="400494"/>
                </a:lnTo>
                <a:lnTo>
                  <a:pt x="0" y="0"/>
                </a:lnTo>
                <a:close/>
              </a:path>
            </a:pathLst>
          </a:custGeom>
          <a:blipFill>
            <a:blip r:embed="rId2">
              <a:alphaModFix amt="67000"/>
            </a:blip>
            <a:stretch>
              <a:fillRect l="0" t="-56610" r="0" b="0"/>
            </a:stretch>
          </a:blipFill>
        </p:spPr>
      </p:sp>
      <p:sp>
        <p:nvSpPr>
          <p:cNvPr name="Freeform 10" id="10"/>
          <p:cNvSpPr/>
          <p:nvPr/>
        </p:nvSpPr>
        <p:spPr>
          <a:xfrm flipH="false" flipV="false" rot="0">
            <a:off x="11213447" y="8017850"/>
            <a:ext cx="3175781" cy="400494"/>
          </a:xfrm>
          <a:custGeom>
            <a:avLst/>
            <a:gdLst/>
            <a:ahLst/>
            <a:cxnLst/>
            <a:rect r="r" b="b" t="t" l="l"/>
            <a:pathLst>
              <a:path h="400494" w="3175781">
                <a:moveTo>
                  <a:pt x="0" y="0"/>
                </a:moveTo>
                <a:lnTo>
                  <a:pt x="3175780" y="0"/>
                </a:lnTo>
                <a:lnTo>
                  <a:pt x="3175780" y="400494"/>
                </a:lnTo>
                <a:lnTo>
                  <a:pt x="0" y="400494"/>
                </a:lnTo>
                <a:lnTo>
                  <a:pt x="0" y="0"/>
                </a:lnTo>
                <a:close/>
              </a:path>
            </a:pathLst>
          </a:custGeom>
          <a:blipFill>
            <a:blip r:embed="rId2">
              <a:alphaModFix amt="67000"/>
            </a:blip>
            <a:stretch>
              <a:fillRect l="0" t="-56610" r="0" b="0"/>
            </a:stretch>
          </a:blipFill>
        </p:spPr>
      </p:sp>
      <p:grpSp>
        <p:nvGrpSpPr>
          <p:cNvPr name="Group 11" id="11"/>
          <p:cNvGrpSpPr/>
          <p:nvPr/>
        </p:nvGrpSpPr>
        <p:grpSpPr>
          <a:xfrm rot="0">
            <a:off x="267583" y="3233861"/>
            <a:ext cx="3231140" cy="6346398"/>
            <a:chOff x="0" y="0"/>
            <a:chExt cx="1438367" cy="2825148"/>
          </a:xfrm>
        </p:grpSpPr>
        <p:sp>
          <p:nvSpPr>
            <p:cNvPr name="Freeform 12" id="12"/>
            <p:cNvSpPr/>
            <p:nvPr/>
          </p:nvSpPr>
          <p:spPr>
            <a:xfrm flipH="false" flipV="false" rot="0">
              <a:off x="0" y="0"/>
              <a:ext cx="1438367" cy="2825148"/>
            </a:xfrm>
            <a:custGeom>
              <a:avLst/>
              <a:gdLst/>
              <a:ahLst/>
              <a:cxnLst/>
              <a:rect r="r" b="b" t="t" l="l"/>
              <a:pathLst>
                <a:path h="2825148" w="1438367">
                  <a:moveTo>
                    <a:pt x="74277" y="0"/>
                  </a:moveTo>
                  <a:lnTo>
                    <a:pt x="1364090" y="0"/>
                  </a:lnTo>
                  <a:cubicBezTo>
                    <a:pt x="1383789" y="0"/>
                    <a:pt x="1402682" y="7826"/>
                    <a:pt x="1416612" y="21755"/>
                  </a:cubicBezTo>
                  <a:cubicBezTo>
                    <a:pt x="1430541" y="35685"/>
                    <a:pt x="1438367" y="54578"/>
                    <a:pt x="1438367" y="74277"/>
                  </a:cubicBezTo>
                  <a:lnTo>
                    <a:pt x="1438367" y="2750871"/>
                  </a:lnTo>
                  <a:cubicBezTo>
                    <a:pt x="1438367" y="2770570"/>
                    <a:pt x="1430541" y="2789463"/>
                    <a:pt x="1416612" y="2803393"/>
                  </a:cubicBezTo>
                  <a:cubicBezTo>
                    <a:pt x="1402682" y="2817322"/>
                    <a:pt x="1383789" y="2825148"/>
                    <a:pt x="1364090" y="2825148"/>
                  </a:cubicBezTo>
                  <a:lnTo>
                    <a:pt x="74277" y="2825148"/>
                  </a:lnTo>
                  <a:cubicBezTo>
                    <a:pt x="54578" y="2825148"/>
                    <a:pt x="35685" y="2817322"/>
                    <a:pt x="21755" y="2803393"/>
                  </a:cubicBezTo>
                  <a:cubicBezTo>
                    <a:pt x="7826" y="2789463"/>
                    <a:pt x="0" y="2770570"/>
                    <a:pt x="0" y="2750871"/>
                  </a:cubicBezTo>
                  <a:lnTo>
                    <a:pt x="0" y="74277"/>
                  </a:lnTo>
                  <a:cubicBezTo>
                    <a:pt x="0" y="54578"/>
                    <a:pt x="7826" y="35685"/>
                    <a:pt x="21755" y="21755"/>
                  </a:cubicBezTo>
                  <a:cubicBezTo>
                    <a:pt x="35685" y="7826"/>
                    <a:pt x="54578" y="0"/>
                    <a:pt x="74277" y="0"/>
                  </a:cubicBezTo>
                  <a:close/>
                </a:path>
              </a:pathLst>
            </a:custGeom>
            <a:solidFill>
              <a:srgbClr val="FFFFFF"/>
            </a:solidFill>
            <a:ln w="47625" cap="rnd">
              <a:solidFill>
                <a:srgbClr val="CCDBDB"/>
              </a:solidFill>
              <a:prstDash val="solid"/>
              <a:round/>
            </a:ln>
          </p:spPr>
        </p:sp>
        <p:sp>
          <p:nvSpPr>
            <p:cNvPr name="TextBox 13" id="13"/>
            <p:cNvSpPr txBox="true"/>
            <p:nvPr/>
          </p:nvSpPr>
          <p:spPr>
            <a:xfrm>
              <a:off x="0" y="-38100"/>
              <a:ext cx="1438367" cy="2863248"/>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4" id="14"/>
          <p:cNvGrpSpPr/>
          <p:nvPr/>
        </p:nvGrpSpPr>
        <p:grpSpPr>
          <a:xfrm rot="0">
            <a:off x="495040" y="3457939"/>
            <a:ext cx="2724514" cy="2724514"/>
            <a:chOff x="0" y="0"/>
            <a:chExt cx="6350000" cy="6350000"/>
          </a:xfrm>
        </p:grpSpPr>
        <p:sp>
          <p:nvSpPr>
            <p:cNvPr name="Freeform 15" id="15"/>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0" t="-15934" r="0" b="-15934"/>
              </a:stretch>
            </a:blipFill>
          </p:spPr>
        </p:sp>
      </p:grpSp>
      <p:grpSp>
        <p:nvGrpSpPr>
          <p:cNvPr name="Group 16" id="16"/>
          <p:cNvGrpSpPr/>
          <p:nvPr/>
        </p:nvGrpSpPr>
        <p:grpSpPr>
          <a:xfrm rot="0">
            <a:off x="3895215" y="3233861"/>
            <a:ext cx="3231140" cy="6346398"/>
            <a:chOff x="0" y="0"/>
            <a:chExt cx="1438367" cy="2825148"/>
          </a:xfrm>
        </p:grpSpPr>
        <p:sp>
          <p:nvSpPr>
            <p:cNvPr name="Freeform 17" id="17"/>
            <p:cNvSpPr/>
            <p:nvPr/>
          </p:nvSpPr>
          <p:spPr>
            <a:xfrm flipH="false" flipV="false" rot="0">
              <a:off x="0" y="0"/>
              <a:ext cx="1438367" cy="2825148"/>
            </a:xfrm>
            <a:custGeom>
              <a:avLst/>
              <a:gdLst/>
              <a:ahLst/>
              <a:cxnLst/>
              <a:rect r="r" b="b" t="t" l="l"/>
              <a:pathLst>
                <a:path h="2825148" w="1438367">
                  <a:moveTo>
                    <a:pt x="74277" y="0"/>
                  </a:moveTo>
                  <a:lnTo>
                    <a:pt x="1364090" y="0"/>
                  </a:lnTo>
                  <a:cubicBezTo>
                    <a:pt x="1383789" y="0"/>
                    <a:pt x="1402682" y="7826"/>
                    <a:pt x="1416612" y="21755"/>
                  </a:cubicBezTo>
                  <a:cubicBezTo>
                    <a:pt x="1430541" y="35685"/>
                    <a:pt x="1438367" y="54578"/>
                    <a:pt x="1438367" y="74277"/>
                  </a:cubicBezTo>
                  <a:lnTo>
                    <a:pt x="1438367" y="2750871"/>
                  </a:lnTo>
                  <a:cubicBezTo>
                    <a:pt x="1438367" y="2770570"/>
                    <a:pt x="1430541" y="2789463"/>
                    <a:pt x="1416612" y="2803393"/>
                  </a:cubicBezTo>
                  <a:cubicBezTo>
                    <a:pt x="1402682" y="2817322"/>
                    <a:pt x="1383789" y="2825148"/>
                    <a:pt x="1364090" y="2825148"/>
                  </a:cubicBezTo>
                  <a:lnTo>
                    <a:pt x="74277" y="2825148"/>
                  </a:lnTo>
                  <a:cubicBezTo>
                    <a:pt x="54578" y="2825148"/>
                    <a:pt x="35685" y="2817322"/>
                    <a:pt x="21755" y="2803393"/>
                  </a:cubicBezTo>
                  <a:cubicBezTo>
                    <a:pt x="7826" y="2789463"/>
                    <a:pt x="0" y="2770570"/>
                    <a:pt x="0" y="2750871"/>
                  </a:cubicBezTo>
                  <a:lnTo>
                    <a:pt x="0" y="74277"/>
                  </a:lnTo>
                  <a:cubicBezTo>
                    <a:pt x="0" y="54578"/>
                    <a:pt x="7826" y="35685"/>
                    <a:pt x="21755" y="21755"/>
                  </a:cubicBezTo>
                  <a:cubicBezTo>
                    <a:pt x="35685" y="7826"/>
                    <a:pt x="54578" y="0"/>
                    <a:pt x="74277" y="0"/>
                  </a:cubicBezTo>
                  <a:close/>
                </a:path>
              </a:pathLst>
            </a:custGeom>
            <a:solidFill>
              <a:srgbClr val="FFFFFF"/>
            </a:solidFill>
            <a:ln w="47625" cap="rnd">
              <a:solidFill>
                <a:srgbClr val="48CFAE"/>
              </a:solidFill>
              <a:prstDash val="solid"/>
              <a:round/>
            </a:ln>
          </p:spPr>
        </p:sp>
        <p:sp>
          <p:nvSpPr>
            <p:cNvPr name="TextBox 18" id="18"/>
            <p:cNvSpPr txBox="true"/>
            <p:nvPr/>
          </p:nvSpPr>
          <p:spPr>
            <a:xfrm>
              <a:off x="0" y="-38100"/>
              <a:ext cx="1438367" cy="2863248"/>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9" id="19"/>
          <p:cNvGrpSpPr/>
          <p:nvPr/>
        </p:nvGrpSpPr>
        <p:grpSpPr>
          <a:xfrm rot="0">
            <a:off x="4122671" y="3457939"/>
            <a:ext cx="2724514" cy="2724514"/>
            <a:chOff x="0" y="0"/>
            <a:chExt cx="6350000" cy="6350000"/>
          </a:xfrm>
        </p:grpSpPr>
        <p:sp>
          <p:nvSpPr>
            <p:cNvPr name="Freeform 20" id="20"/>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8417" t="0" r="-33706" b="0"/>
              </a:stretch>
            </a:blipFill>
          </p:spPr>
        </p:sp>
      </p:grpSp>
      <p:grpSp>
        <p:nvGrpSpPr>
          <p:cNvPr name="Group 21" id="21"/>
          <p:cNvGrpSpPr/>
          <p:nvPr/>
        </p:nvGrpSpPr>
        <p:grpSpPr>
          <a:xfrm rot="0">
            <a:off x="7524993" y="3233861"/>
            <a:ext cx="3231140" cy="6346398"/>
            <a:chOff x="0" y="0"/>
            <a:chExt cx="1438367" cy="2825148"/>
          </a:xfrm>
        </p:grpSpPr>
        <p:sp>
          <p:nvSpPr>
            <p:cNvPr name="Freeform 22" id="22"/>
            <p:cNvSpPr/>
            <p:nvPr/>
          </p:nvSpPr>
          <p:spPr>
            <a:xfrm flipH="false" flipV="false" rot="0">
              <a:off x="0" y="0"/>
              <a:ext cx="1438367" cy="2825148"/>
            </a:xfrm>
            <a:custGeom>
              <a:avLst/>
              <a:gdLst/>
              <a:ahLst/>
              <a:cxnLst/>
              <a:rect r="r" b="b" t="t" l="l"/>
              <a:pathLst>
                <a:path h="2825148" w="1438367">
                  <a:moveTo>
                    <a:pt x="74277" y="0"/>
                  </a:moveTo>
                  <a:lnTo>
                    <a:pt x="1364090" y="0"/>
                  </a:lnTo>
                  <a:cubicBezTo>
                    <a:pt x="1383789" y="0"/>
                    <a:pt x="1402682" y="7826"/>
                    <a:pt x="1416612" y="21755"/>
                  </a:cubicBezTo>
                  <a:cubicBezTo>
                    <a:pt x="1430541" y="35685"/>
                    <a:pt x="1438367" y="54578"/>
                    <a:pt x="1438367" y="74277"/>
                  </a:cubicBezTo>
                  <a:lnTo>
                    <a:pt x="1438367" y="2750871"/>
                  </a:lnTo>
                  <a:cubicBezTo>
                    <a:pt x="1438367" y="2770570"/>
                    <a:pt x="1430541" y="2789463"/>
                    <a:pt x="1416612" y="2803393"/>
                  </a:cubicBezTo>
                  <a:cubicBezTo>
                    <a:pt x="1402682" y="2817322"/>
                    <a:pt x="1383789" y="2825148"/>
                    <a:pt x="1364090" y="2825148"/>
                  </a:cubicBezTo>
                  <a:lnTo>
                    <a:pt x="74277" y="2825148"/>
                  </a:lnTo>
                  <a:cubicBezTo>
                    <a:pt x="54578" y="2825148"/>
                    <a:pt x="35685" y="2817322"/>
                    <a:pt x="21755" y="2803393"/>
                  </a:cubicBezTo>
                  <a:cubicBezTo>
                    <a:pt x="7826" y="2789463"/>
                    <a:pt x="0" y="2770570"/>
                    <a:pt x="0" y="2750871"/>
                  </a:cubicBezTo>
                  <a:lnTo>
                    <a:pt x="0" y="74277"/>
                  </a:lnTo>
                  <a:cubicBezTo>
                    <a:pt x="0" y="54578"/>
                    <a:pt x="7826" y="35685"/>
                    <a:pt x="21755" y="21755"/>
                  </a:cubicBezTo>
                  <a:cubicBezTo>
                    <a:pt x="35685" y="7826"/>
                    <a:pt x="54578" y="0"/>
                    <a:pt x="74277" y="0"/>
                  </a:cubicBezTo>
                  <a:close/>
                </a:path>
              </a:pathLst>
            </a:custGeom>
            <a:solidFill>
              <a:srgbClr val="FFFFFF"/>
            </a:solidFill>
            <a:ln w="47625" cap="rnd">
              <a:solidFill>
                <a:srgbClr val="109D87"/>
              </a:solidFill>
              <a:prstDash val="solid"/>
              <a:round/>
            </a:ln>
          </p:spPr>
        </p:sp>
        <p:sp>
          <p:nvSpPr>
            <p:cNvPr name="TextBox 23" id="23"/>
            <p:cNvSpPr txBox="true"/>
            <p:nvPr/>
          </p:nvSpPr>
          <p:spPr>
            <a:xfrm>
              <a:off x="0" y="-38100"/>
              <a:ext cx="1438367" cy="2863248"/>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4" id="24"/>
          <p:cNvGrpSpPr/>
          <p:nvPr/>
        </p:nvGrpSpPr>
        <p:grpSpPr>
          <a:xfrm rot="0">
            <a:off x="7752450" y="3457939"/>
            <a:ext cx="2724514" cy="2724514"/>
            <a:chOff x="0" y="0"/>
            <a:chExt cx="6350000" cy="6350000"/>
          </a:xfrm>
        </p:grpSpPr>
        <p:sp>
          <p:nvSpPr>
            <p:cNvPr name="Freeform 25" id="25"/>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5"/>
              <a:stretch>
                <a:fillRect l="-30083" t="0" r="-30083" b="0"/>
              </a:stretch>
            </a:blipFill>
          </p:spPr>
        </p:sp>
      </p:grpSp>
      <p:grpSp>
        <p:nvGrpSpPr>
          <p:cNvPr name="Group 26" id="26"/>
          <p:cNvGrpSpPr/>
          <p:nvPr/>
        </p:nvGrpSpPr>
        <p:grpSpPr>
          <a:xfrm rot="0">
            <a:off x="4122671" y="5858183"/>
            <a:ext cx="2716522" cy="505031"/>
            <a:chOff x="0" y="0"/>
            <a:chExt cx="2363732" cy="439443"/>
          </a:xfrm>
        </p:grpSpPr>
        <p:sp>
          <p:nvSpPr>
            <p:cNvPr name="Freeform 27" id="27"/>
            <p:cNvSpPr/>
            <p:nvPr/>
          </p:nvSpPr>
          <p:spPr>
            <a:xfrm flipH="false" flipV="false" rot="0">
              <a:off x="0" y="0"/>
              <a:ext cx="2363732" cy="439443"/>
            </a:xfrm>
            <a:custGeom>
              <a:avLst/>
              <a:gdLst/>
              <a:ahLst/>
              <a:cxnLst/>
              <a:rect r="r" b="b" t="t" l="l"/>
              <a:pathLst>
                <a:path h="439443" w="2363732">
                  <a:moveTo>
                    <a:pt x="116847" y="0"/>
                  </a:moveTo>
                  <a:lnTo>
                    <a:pt x="2246884" y="0"/>
                  </a:lnTo>
                  <a:cubicBezTo>
                    <a:pt x="2311417" y="0"/>
                    <a:pt x="2363732" y="52314"/>
                    <a:pt x="2363732" y="116847"/>
                  </a:cubicBezTo>
                  <a:lnTo>
                    <a:pt x="2363732" y="322596"/>
                  </a:lnTo>
                  <a:cubicBezTo>
                    <a:pt x="2363732" y="387129"/>
                    <a:pt x="2311417" y="439443"/>
                    <a:pt x="2246884" y="439443"/>
                  </a:cubicBezTo>
                  <a:lnTo>
                    <a:pt x="116847" y="439443"/>
                  </a:lnTo>
                  <a:cubicBezTo>
                    <a:pt x="52314" y="439443"/>
                    <a:pt x="0" y="387129"/>
                    <a:pt x="0" y="322596"/>
                  </a:cubicBezTo>
                  <a:lnTo>
                    <a:pt x="0" y="116847"/>
                  </a:lnTo>
                  <a:cubicBezTo>
                    <a:pt x="0" y="52314"/>
                    <a:pt x="52314" y="0"/>
                    <a:pt x="116847" y="0"/>
                  </a:cubicBezTo>
                  <a:close/>
                </a:path>
              </a:pathLst>
            </a:custGeom>
            <a:solidFill>
              <a:srgbClr val="106861"/>
            </a:solidFill>
            <a:ln w="19050" cap="rnd">
              <a:solidFill>
                <a:srgbClr val="CCDBDB"/>
              </a:solidFill>
              <a:prstDash val="solid"/>
              <a:round/>
            </a:ln>
          </p:spPr>
        </p:sp>
        <p:sp>
          <p:nvSpPr>
            <p:cNvPr name="TextBox 28" id="28"/>
            <p:cNvSpPr txBox="true"/>
            <p:nvPr/>
          </p:nvSpPr>
          <p:spPr>
            <a:xfrm>
              <a:off x="0" y="-66675"/>
              <a:ext cx="2363732" cy="506118"/>
            </a:xfrm>
            <a:prstGeom prst="rect">
              <a:avLst/>
            </a:prstGeom>
          </p:spPr>
          <p:txBody>
            <a:bodyPr anchor="ctr" rtlCol="false" tIns="0" lIns="0" bIns="0" rIns="0"/>
            <a:lstStyle/>
            <a:p>
              <a:pPr algn="ctr" marL="0" indent="0" lvl="0">
                <a:lnSpc>
                  <a:spcPts val="2346"/>
                </a:lnSpc>
                <a:spcBef>
                  <a:spcPct val="0"/>
                </a:spcBef>
              </a:pPr>
              <a:r>
                <a:rPr lang="en-US" sz="1700">
                  <a:solidFill>
                    <a:srgbClr val="FFFFFF"/>
                  </a:solidFill>
                  <a:latin typeface="Akzidenz-Grotesk"/>
                  <a:ea typeface="Akzidenz-Grotesk"/>
                  <a:cs typeface="Akzidenz-Grotesk"/>
                  <a:sym typeface="Akzidenz-Grotesk"/>
                </a:rPr>
                <a:t>COST REDUCTION</a:t>
              </a:r>
            </a:p>
          </p:txBody>
        </p:sp>
      </p:grpSp>
      <p:sp>
        <p:nvSpPr>
          <p:cNvPr name="TextBox 29" id="29"/>
          <p:cNvSpPr txBox="true"/>
          <p:nvPr/>
        </p:nvSpPr>
        <p:spPr>
          <a:xfrm rot="0">
            <a:off x="507657" y="6497197"/>
            <a:ext cx="2750992" cy="2737393"/>
          </a:xfrm>
          <a:prstGeom prst="rect">
            <a:avLst/>
          </a:prstGeom>
        </p:spPr>
        <p:txBody>
          <a:bodyPr anchor="t" rtlCol="false" tIns="0" lIns="0" bIns="0" rIns="0">
            <a:spAutoFit/>
          </a:bodyPr>
          <a:lstStyle/>
          <a:p>
            <a:pPr algn="l" marL="363337" indent="-181669" lvl="1">
              <a:lnSpc>
                <a:spcPts val="2440"/>
              </a:lnSpc>
              <a:buFont typeface="Arial"/>
              <a:buChar char="•"/>
            </a:pPr>
            <a:r>
              <a:rPr lang="en-US" b="true" sz="1682">
                <a:solidFill>
                  <a:srgbClr val="343432"/>
                </a:solidFill>
                <a:latin typeface="Open Sauce Bold"/>
                <a:ea typeface="Open Sauce Bold"/>
                <a:cs typeface="Open Sauce Bold"/>
                <a:sym typeface="Open Sauce Bold"/>
              </a:rPr>
              <a:t>Traditional System:</a:t>
            </a:r>
            <a:r>
              <a:rPr lang="en-US" sz="1682">
                <a:solidFill>
                  <a:srgbClr val="343432"/>
                </a:solidFill>
                <a:latin typeface="Open Sauce"/>
                <a:ea typeface="Open Sauce"/>
                <a:cs typeface="Open Sauce"/>
                <a:sym typeface="Open Sauce"/>
              </a:rPr>
              <a:t> International transfers took 1–3 days.</a:t>
            </a:r>
          </a:p>
          <a:p>
            <a:pPr algn="l" marL="363337" indent="-181669" lvl="1">
              <a:lnSpc>
                <a:spcPts val="2440"/>
              </a:lnSpc>
              <a:buFont typeface="Arial"/>
              <a:buChar char="•"/>
            </a:pPr>
            <a:r>
              <a:rPr lang="en-US" b="true" sz="1682">
                <a:solidFill>
                  <a:srgbClr val="343432"/>
                </a:solidFill>
                <a:latin typeface="Open Sauce Bold"/>
                <a:ea typeface="Open Sauce Bold"/>
                <a:cs typeface="Open Sauce Bold"/>
                <a:sym typeface="Open Sauce Bold"/>
              </a:rPr>
              <a:t>Al-Salam Block:</a:t>
            </a:r>
            <a:r>
              <a:rPr lang="en-US" sz="1682">
                <a:solidFill>
                  <a:srgbClr val="343432"/>
                </a:solidFill>
                <a:latin typeface="Open Sauce"/>
                <a:ea typeface="Open Sauce"/>
                <a:cs typeface="Open Sauce"/>
                <a:sym typeface="Open Sauce"/>
              </a:rPr>
              <a:t> Transfers completed in under 0.1 seconds.</a:t>
            </a:r>
          </a:p>
          <a:p>
            <a:pPr algn="l" marL="363337" indent="-181669" lvl="1">
              <a:lnSpc>
                <a:spcPts val="2440"/>
              </a:lnSpc>
              <a:buFont typeface="Arial"/>
              <a:buChar char="•"/>
            </a:pPr>
            <a:r>
              <a:rPr lang="en-US" b="true" sz="1682">
                <a:solidFill>
                  <a:srgbClr val="343432"/>
                </a:solidFill>
                <a:latin typeface="Open Sauce Bold"/>
                <a:ea typeface="Open Sauce Bold"/>
                <a:cs typeface="Open Sauce Bold"/>
                <a:sym typeface="Open Sauce Bold"/>
              </a:rPr>
              <a:t> Result:</a:t>
            </a:r>
            <a:r>
              <a:rPr lang="en-US" sz="1682">
                <a:solidFill>
                  <a:srgbClr val="343432"/>
                </a:solidFill>
                <a:latin typeface="Open Sauce"/>
                <a:ea typeface="Open Sauce"/>
                <a:cs typeface="Open Sauce"/>
                <a:sym typeface="Open Sauce"/>
              </a:rPr>
              <a:t> Over 99% faster transaction processing.</a:t>
            </a:r>
          </a:p>
        </p:txBody>
      </p:sp>
      <p:sp>
        <p:nvSpPr>
          <p:cNvPr name="TextBox 30" id="30"/>
          <p:cNvSpPr txBox="true"/>
          <p:nvPr/>
        </p:nvSpPr>
        <p:spPr>
          <a:xfrm rot="0">
            <a:off x="4077372" y="6516247"/>
            <a:ext cx="2866825" cy="2491090"/>
          </a:xfrm>
          <a:prstGeom prst="rect">
            <a:avLst/>
          </a:prstGeom>
        </p:spPr>
        <p:txBody>
          <a:bodyPr anchor="t" rtlCol="false" tIns="0" lIns="0" bIns="0" rIns="0">
            <a:spAutoFit/>
          </a:bodyPr>
          <a:lstStyle/>
          <a:p>
            <a:pPr algn="l" marL="363335" indent="-181668" lvl="1">
              <a:lnSpc>
                <a:spcPts val="2204"/>
              </a:lnSpc>
              <a:buFont typeface="Arial"/>
              <a:buChar char="•"/>
            </a:pPr>
            <a:r>
              <a:rPr lang="en-US" b="true" sz="1682">
                <a:solidFill>
                  <a:srgbClr val="343432"/>
                </a:solidFill>
                <a:latin typeface="Open Sauce Bold"/>
                <a:ea typeface="Open Sauce Bold"/>
                <a:cs typeface="Open Sauce Bold"/>
                <a:sym typeface="Open Sauce Bold"/>
              </a:rPr>
              <a:t>Traditional operations</a:t>
            </a:r>
            <a:r>
              <a:rPr lang="en-US" sz="1682">
                <a:solidFill>
                  <a:srgbClr val="343432"/>
                </a:solidFill>
                <a:latin typeface="Open Sauce"/>
                <a:ea typeface="Open Sauce"/>
                <a:cs typeface="Open Sauce"/>
                <a:sym typeface="Open Sauce"/>
              </a:rPr>
              <a:t> involved high fees (up to 2000 DZD).</a:t>
            </a:r>
          </a:p>
          <a:p>
            <a:pPr algn="l" marL="363335" indent="-181668" lvl="1">
              <a:lnSpc>
                <a:spcPts val="2204"/>
              </a:lnSpc>
              <a:buFont typeface="Arial"/>
              <a:buChar char="•"/>
            </a:pPr>
            <a:r>
              <a:rPr lang="en-US" b="true" sz="1682">
                <a:solidFill>
                  <a:srgbClr val="343432"/>
                </a:solidFill>
                <a:latin typeface="Open Sauce Bold"/>
                <a:ea typeface="Open Sauce Bold"/>
                <a:cs typeface="Open Sauce Bold"/>
                <a:sym typeface="Open Sauce Bold"/>
              </a:rPr>
              <a:t>Blockchain system</a:t>
            </a:r>
            <a:r>
              <a:rPr lang="en-US" sz="1682">
                <a:solidFill>
                  <a:srgbClr val="343432"/>
                </a:solidFill>
                <a:latin typeface="Open Sauce"/>
                <a:ea typeface="Open Sauce"/>
                <a:cs typeface="Open Sauce"/>
                <a:sym typeface="Open Sauce"/>
              </a:rPr>
              <a:t> removed intermediaries and manual steps.</a:t>
            </a:r>
          </a:p>
          <a:p>
            <a:pPr algn="l" marL="363335" indent="-181668" lvl="1">
              <a:lnSpc>
                <a:spcPts val="2204"/>
              </a:lnSpc>
              <a:buFont typeface="Arial"/>
              <a:buChar char="•"/>
            </a:pPr>
            <a:r>
              <a:rPr lang="en-US" sz="1682">
                <a:solidFill>
                  <a:srgbClr val="343432"/>
                </a:solidFill>
                <a:latin typeface="Open Sauce"/>
                <a:ea typeface="Open Sauce"/>
                <a:cs typeface="Open Sauce"/>
                <a:sym typeface="Open Sauce"/>
              </a:rPr>
              <a:t> </a:t>
            </a:r>
            <a:r>
              <a:rPr lang="en-US" b="true" sz="1682">
                <a:solidFill>
                  <a:srgbClr val="343432"/>
                </a:solidFill>
                <a:latin typeface="Open Sauce Bold"/>
                <a:ea typeface="Open Sauce Bold"/>
                <a:cs typeface="Open Sauce Bold"/>
                <a:sym typeface="Open Sauce Bold"/>
              </a:rPr>
              <a:t>Result:</a:t>
            </a:r>
            <a:r>
              <a:rPr lang="en-US" sz="1682">
                <a:solidFill>
                  <a:srgbClr val="343432"/>
                </a:solidFill>
                <a:latin typeface="Open Sauce"/>
                <a:ea typeface="Open Sauce"/>
                <a:cs typeface="Open Sauce"/>
                <a:sym typeface="Open Sauce"/>
              </a:rPr>
              <a:t> Up to 50% cost savings in simulated transactions.</a:t>
            </a:r>
          </a:p>
        </p:txBody>
      </p:sp>
      <p:grpSp>
        <p:nvGrpSpPr>
          <p:cNvPr name="Group 31" id="31"/>
          <p:cNvGrpSpPr/>
          <p:nvPr/>
        </p:nvGrpSpPr>
        <p:grpSpPr>
          <a:xfrm rot="0">
            <a:off x="11155243" y="3233861"/>
            <a:ext cx="3231140" cy="6346398"/>
            <a:chOff x="0" y="0"/>
            <a:chExt cx="1438367" cy="2825148"/>
          </a:xfrm>
        </p:grpSpPr>
        <p:sp>
          <p:nvSpPr>
            <p:cNvPr name="Freeform 32" id="32"/>
            <p:cNvSpPr/>
            <p:nvPr/>
          </p:nvSpPr>
          <p:spPr>
            <a:xfrm flipH="false" flipV="false" rot="0">
              <a:off x="0" y="0"/>
              <a:ext cx="1438367" cy="2825148"/>
            </a:xfrm>
            <a:custGeom>
              <a:avLst/>
              <a:gdLst/>
              <a:ahLst/>
              <a:cxnLst/>
              <a:rect r="r" b="b" t="t" l="l"/>
              <a:pathLst>
                <a:path h="2825148" w="1438367">
                  <a:moveTo>
                    <a:pt x="74277" y="0"/>
                  </a:moveTo>
                  <a:lnTo>
                    <a:pt x="1364090" y="0"/>
                  </a:lnTo>
                  <a:cubicBezTo>
                    <a:pt x="1383789" y="0"/>
                    <a:pt x="1402682" y="7826"/>
                    <a:pt x="1416612" y="21755"/>
                  </a:cubicBezTo>
                  <a:cubicBezTo>
                    <a:pt x="1430541" y="35685"/>
                    <a:pt x="1438367" y="54578"/>
                    <a:pt x="1438367" y="74277"/>
                  </a:cubicBezTo>
                  <a:lnTo>
                    <a:pt x="1438367" y="2750871"/>
                  </a:lnTo>
                  <a:cubicBezTo>
                    <a:pt x="1438367" y="2770570"/>
                    <a:pt x="1430541" y="2789463"/>
                    <a:pt x="1416612" y="2803393"/>
                  </a:cubicBezTo>
                  <a:cubicBezTo>
                    <a:pt x="1402682" y="2817322"/>
                    <a:pt x="1383789" y="2825148"/>
                    <a:pt x="1364090" y="2825148"/>
                  </a:cubicBezTo>
                  <a:lnTo>
                    <a:pt x="74277" y="2825148"/>
                  </a:lnTo>
                  <a:cubicBezTo>
                    <a:pt x="54578" y="2825148"/>
                    <a:pt x="35685" y="2817322"/>
                    <a:pt x="21755" y="2803393"/>
                  </a:cubicBezTo>
                  <a:cubicBezTo>
                    <a:pt x="7826" y="2789463"/>
                    <a:pt x="0" y="2770570"/>
                    <a:pt x="0" y="2750871"/>
                  </a:cubicBezTo>
                  <a:lnTo>
                    <a:pt x="0" y="74277"/>
                  </a:lnTo>
                  <a:cubicBezTo>
                    <a:pt x="0" y="54578"/>
                    <a:pt x="7826" y="35685"/>
                    <a:pt x="21755" y="21755"/>
                  </a:cubicBezTo>
                  <a:cubicBezTo>
                    <a:pt x="35685" y="7826"/>
                    <a:pt x="54578" y="0"/>
                    <a:pt x="74277" y="0"/>
                  </a:cubicBezTo>
                  <a:close/>
                </a:path>
              </a:pathLst>
            </a:custGeom>
            <a:solidFill>
              <a:srgbClr val="FFFFFF"/>
            </a:solidFill>
            <a:ln w="47625" cap="rnd">
              <a:solidFill>
                <a:srgbClr val="42857E"/>
              </a:solidFill>
              <a:prstDash val="solid"/>
              <a:round/>
            </a:ln>
          </p:spPr>
        </p:sp>
        <p:sp>
          <p:nvSpPr>
            <p:cNvPr name="TextBox 33" id="33"/>
            <p:cNvSpPr txBox="true"/>
            <p:nvPr/>
          </p:nvSpPr>
          <p:spPr>
            <a:xfrm>
              <a:off x="0" y="-38100"/>
              <a:ext cx="1438367" cy="2863248"/>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34" id="34"/>
          <p:cNvGrpSpPr/>
          <p:nvPr/>
        </p:nvGrpSpPr>
        <p:grpSpPr>
          <a:xfrm rot="0">
            <a:off x="11382700" y="3457939"/>
            <a:ext cx="2724514" cy="2724514"/>
            <a:chOff x="0" y="0"/>
            <a:chExt cx="6350000" cy="6350000"/>
          </a:xfrm>
        </p:grpSpPr>
        <p:sp>
          <p:nvSpPr>
            <p:cNvPr name="Freeform 35" id="35"/>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l="-25344" t="0" r="-25344" b="0"/>
              </a:stretch>
            </a:blipFill>
          </p:spPr>
        </p:sp>
      </p:grpSp>
      <p:grpSp>
        <p:nvGrpSpPr>
          <p:cNvPr name="Group 36" id="36"/>
          <p:cNvGrpSpPr/>
          <p:nvPr/>
        </p:nvGrpSpPr>
        <p:grpSpPr>
          <a:xfrm rot="0">
            <a:off x="507657" y="5858183"/>
            <a:ext cx="2720808" cy="521625"/>
            <a:chOff x="0" y="0"/>
            <a:chExt cx="2367461" cy="453882"/>
          </a:xfrm>
        </p:grpSpPr>
        <p:sp>
          <p:nvSpPr>
            <p:cNvPr name="Freeform 37" id="37"/>
            <p:cNvSpPr/>
            <p:nvPr/>
          </p:nvSpPr>
          <p:spPr>
            <a:xfrm flipH="false" flipV="false" rot="0">
              <a:off x="0" y="0"/>
              <a:ext cx="2367461" cy="453882"/>
            </a:xfrm>
            <a:custGeom>
              <a:avLst/>
              <a:gdLst/>
              <a:ahLst/>
              <a:cxnLst/>
              <a:rect r="r" b="b" t="t" l="l"/>
              <a:pathLst>
                <a:path h="453882" w="2367461">
                  <a:moveTo>
                    <a:pt x="116663" y="0"/>
                  </a:moveTo>
                  <a:lnTo>
                    <a:pt x="2250797" y="0"/>
                  </a:lnTo>
                  <a:cubicBezTo>
                    <a:pt x="2281739" y="0"/>
                    <a:pt x="2311412" y="12291"/>
                    <a:pt x="2333291" y="34170"/>
                  </a:cubicBezTo>
                  <a:cubicBezTo>
                    <a:pt x="2355170" y="56049"/>
                    <a:pt x="2367461" y="85722"/>
                    <a:pt x="2367461" y="116663"/>
                  </a:cubicBezTo>
                  <a:lnTo>
                    <a:pt x="2367461" y="337219"/>
                  </a:lnTo>
                  <a:cubicBezTo>
                    <a:pt x="2367461" y="401650"/>
                    <a:pt x="2315229" y="453882"/>
                    <a:pt x="2250797" y="453882"/>
                  </a:cubicBezTo>
                  <a:lnTo>
                    <a:pt x="116663" y="453882"/>
                  </a:lnTo>
                  <a:cubicBezTo>
                    <a:pt x="52232" y="453882"/>
                    <a:pt x="0" y="401650"/>
                    <a:pt x="0" y="337219"/>
                  </a:cubicBezTo>
                  <a:lnTo>
                    <a:pt x="0" y="116663"/>
                  </a:lnTo>
                  <a:cubicBezTo>
                    <a:pt x="0" y="52232"/>
                    <a:pt x="52232" y="0"/>
                    <a:pt x="116663" y="0"/>
                  </a:cubicBezTo>
                  <a:close/>
                </a:path>
              </a:pathLst>
            </a:custGeom>
            <a:solidFill>
              <a:srgbClr val="106861"/>
            </a:solidFill>
            <a:ln w="28575" cap="rnd">
              <a:solidFill>
                <a:srgbClr val="CCDBDB"/>
              </a:solidFill>
              <a:prstDash val="solid"/>
              <a:round/>
            </a:ln>
          </p:spPr>
        </p:sp>
        <p:sp>
          <p:nvSpPr>
            <p:cNvPr name="TextBox 38" id="38"/>
            <p:cNvSpPr txBox="true"/>
            <p:nvPr/>
          </p:nvSpPr>
          <p:spPr>
            <a:xfrm>
              <a:off x="0" y="-66675"/>
              <a:ext cx="2367461" cy="520557"/>
            </a:xfrm>
            <a:prstGeom prst="rect">
              <a:avLst/>
            </a:prstGeom>
          </p:spPr>
          <p:txBody>
            <a:bodyPr anchor="ctr" rtlCol="false" tIns="0" lIns="0" bIns="0" rIns="0"/>
            <a:lstStyle/>
            <a:p>
              <a:pPr algn="ctr" marL="0" indent="0" lvl="0">
                <a:lnSpc>
                  <a:spcPts val="2346"/>
                </a:lnSpc>
                <a:spcBef>
                  <a:spcPct val="0"/>
                </a:spcBef>
              </a:pPr>
              <a:r>
                <a:rPr lang="en-US" sz="1700">
                  <a:solidFill>
                    <a:srgbClr val="FFFFFF"/>
                  </a:solidFill>
                  <a:latin typeface="Akzidenz-Grotesk"/>
                  <a:ea typeface="Akzidenz-Grotesk"/>
                  <a:cs typeface="Akzidenz-Grotesk"/>
                  <a:sym typeface="Akzidenz-Grotesk"/>
                </a:rPr>
                <a:t>SPEED</a:t>
              </a:r>
            </a:p>
          </p:txBody>
        </p:sp>
      </p:grpSp>
      <p:grpSp>
        <p:nvGrpSpPr>
          <p:cNvPr name="Group 39" id="39"/>
          <p:cNvGrpSpPr/>
          <p:nvPr/>
        </p:nvGrpSpPr>
        <p:grpSpPr>
          <a:xfrm rot="0">
            <a:off x="11237686" y="5858183"/>
            <a:ext cx="2988063" cy="575499"/>
            <a:chOff x="0" y="0"/>
            <a:chExt cx="2600009" cy="500759"/>
          </a:xfrm>
        </p:grpSpPr>
        <p:sp>
          <p:nvSpPr>
            <p:cNvPr name="Freeform 40" id="40"/>
            <p:cNvSpPr/>
            <p:nvPr/>
          </p:nvSpPr>
          <p:spPr>
            <a:xfrm flipH="false" flipV="false" rot="0">
              <a:off x="0" y="0"/>
              <a:ext cx="2600009" cy="500760"/>
            </a:xfrm>
            <a:custGeom>
              <a:avLst/>
              <a:gdLst/>
              <a:ahLst/>
              <a:cxnLst/>
              <a:rect r="r" b="b" t="t" l="l"/>
              <a:pathLst>
                <a:path h="500760" w="2600009">
                  <a:moveTo>
                    <a:pt x="106229" y="0"/>
                  </a:moveTo>
                  <a:lnTo>
                    <a:pt x="2493780" y="0"/>
                  </a:lnTo>
                  <a:cubicBezTo>
                    <a:pt x="2552448" y="0"/>
                    <a:pt x="2600009" y="47560"/>
                    <a:pt x="2600009" y="106229"/>
                  </a:cubicBezTo>
                  <a:lnTo>
                    <a:pt x="2600009" y="394531"/>
                  </a:lnTo>
                  <a:cubicBezTo>
                    <a:pt x="2600009" y="453199"/>
                    <a:pt x="2552448" y="500760"/>
                    <a:pt x="2493780" y="500760"/>
                  </a:cubicBezTo>
                  <a:lnTo>
                    <a:pt x="106229" y="500760"/>
                  </a:lnTo>
                  <a:cubicBezTo>
                    <a:pt x="47560" y="500760"/>
                    <a:pt x="0" y="453199"/>
                    <a:pt x="0" y="394531"/>
                  </a:cubicBezTo>
                  <a:lnTo>
                    <a:pt x="0" y="106229"/>
                  </a:lnTo>
                  <a:cubicBezTo>
                    <a:pt x="0" y="47560"/>
                    <a:pt x="47560" y="0"/>
                    <a:pt x="106229" y="0"/>
                  </a:cubicBezTo>
                  <a:close/>
                </a:path>
              </a:pathLst>
            </a:custGeom>
            <a:solidFill>
              <a:srgbClr val="106861"/>
            </a:solidFill>
            <a:ln w="19050" cap="rnd">
              <a:solidFill>
                <a:srgbClr val="CCDBDB"/>
              </a:solidFill>
              <a:prstDash val="solid"/>
              <a:round/>
            </a:ln>
          </p:spPr>
        </p:sp>
        <p:sp>
          <p:nvSpPr>
            <p:cNvPr name="TextBox 41" id="41"/>
            <p:cNvSpPr txBox="true"/>
            <p:nvPr/>
          </p:nvSpPr>
          <p:spPr>
            <a:xfrm>
              <a:off x="0" y="-28575"/>
              <a:ext cx="2600009" cy="529334"/>
            </a:xfrm>
            <a:prstGeom prst="rect">
              <a:avLst/>
            </a:prstGeom>
          </p:spPr>
          <p:txBody>
            <a:bodyPr anchor="ctr" rtlCol="false" tIns="0" lIns="0" bIns="0" rIns="0"/>
            <a:lstStyle/>
            <a:p>
              <a:pPr algn="ctr" marL="0" indent="0" lvl="0">
                <a:lnSpc>
                  <a:spcPts val="2484"/>
                </a:lnSpc>
                <a:spcBef>
                  <a:spcPct val="0"/>
                </a:spcBef>
              </a:pPr>
              <a:r>
                <a:rPr lang="en-US" sz="1800">
                  <a:solidFill>
                    <a:srgbClr val="FFFFFF"/>
                  </a:solidFill>
                  <a:latin typeface="Open Sauce"/>
                  <a:ea typeface="Open Sauce"/>
                  <a:cs typeface="Open Sauce"/>
                  <a:sym typeface="Open Sauce"/>
                </a:rPr>
                <a:t>TRANSPARENCY &amp; TRUST</a:t>
              </a:r>
            </a:p>
          </p:txBody>
        </p:sp>
      </p:grpSp>
      <p:grpSp>
        <p:nvGrpSpPr>
          <p:cNvPr name="Group 42" id="42"/>
          <p:cNvGrpSpPr/>
          <p:nvPr/>
        </p:nvGrpSpPr>
        <p:grpSpPr>
          <a:xfrm rot="0">
            <a:off x="7769926" y="5858183"/>
            <a:ext cx="2718567" cy="564709"/>
            <a:chOff x="0" y="0"/>
            <a:chExt cx="2365511" cy="491371"/>
          </a:xfrm>
        </p:grpSpPr>
        <p:sp>
          <p:nvSpPr>
            <p:cNvPr name="Freeform 43" id="43"/>
            <p:cNvSpPr/>
            <p:nvPr/>
          </p:nvSpPr>
          <p:spPr>
            <a:xfrm flipH="false" flipV="false" rot="0">
              <a:off x="0" y="0"/>
              <a:ext cx="2365511" cy="491371"/>
            </a:xfrm>
            <a:custGeom>
              <a:avLst/>
              <a:gdLst/>
              <a:ahLst/>
              <a:cxnLst/>
              <a:rect r="r" b="b" t="t" l="l"/>
              <a:pathLst>
                <a:path h="491371" w="2365511">
                  <a:moveTo>
                    <a:pt x="116760" y="0"/>
                  </a:moveTo>
                  <a:lnTo>
                    <a:pt x="2248752" y="0"/>
                  </a:lnTo>
                  <a:cubicBezTo>
                    <a:pt x="2313236" y="0"/>
                    <a:pt x="2365511" y="52275"/>
                    <a:pt x="2365511" y="116760"/>
                  </a:cubicBezTo>
                  <a:lnTo>
                    <a:pt x="2365511" y="374611"/>
                  </a:lnTo>
                  <a:cubicBezTo>
                    <a:pt x="2365511" y="439096"/>
                    <a:pt x="2313236" y="491371"/>
                    <a:pt x="2248752" y="491371"/>
                  </a:cubicBezTo>
                  <a:lnTo>
                    <a:pt x="116760" y="491371"/>
                  </a:lnTo>
                  <a:cubicBezTo>
                    <a:pt x="52275" y="491371"/>
                    <a:pt x="0" y="439096"/>
                    <a:pt x="0" y="374611"/>
                  </a:cubicBezTo>
                  <a:lnTo>
                    <a:pt x="0" y="116760"/>
                  </a:lnTo>
                  <a:cubicBezTo>
                    <a:pt x="0" y="52275"/>
                    <a:pt x="52275" y="0"/>
                    <a:pt x="116760" y="0"/>
                  </a:cubicBezTo>
                  <a:close/>
                </a:path>
              </a:pathLst>
            </a:custGeom>
            <a:solidFill>
              <a:srgbClr val="106861"/>
            </a:solidFill>
            <a:ln w="19050" cap="rnd">
              <a:solidFill>
                <a:srgbClr val="CCDBDB"/>
              </a:solidFill>
              <a:prstDash val="solid"/>
              <a:round/>
            </a:ln>
          </p:spPr>
        </p:sp>
        <p:sp>
          <p:nvSpPr>
            <p:cNvPr name="TextBox 44" id="44"/>
            <p:cNvSpPr txBox="true"/>
            <p:nvPr/>
          </p:nvSpPr>
          <p:spPr>
            <a:xfrm>
              <a:off x="0" y="-57150"/>
              <a:ext cx="2365511" cy="548521"/>
            </a:xfrm>
            <a:prstGeom prst="rect">
              <a:avLst/>
            </a:prstGeom>
          </p:spPr>
          <p:txBody>
            <a:bodyPr anchor="ctr" rtlCol="false" tIns="0" lIns="0" bIns="0" rIns="0"/>
            <a:lstStyle/>
            <a:p>
              <a:pPr algn="ctr" marL="0" indent="0" lvl="0">
                <a:lnSpc>
                  <a:spcPts val="2208"/>
                </a:lnSpc>
                <a:spcBef>
                  <a:spcPct val="0"/>
                </a:spcBef>
              </a:pPr>
              <a:r>
                <a:rPr lang="en-US" sz="1600">
                  <a:solidFill>
                    <a:srgbClr val="FFFFFF"/>
                  </a:solidFill>
                  <a:latin typeface="Akzidenz-Grotesk"/>
                  <a:ea typeface="Akzidenz-Grotesk"/>
                  <a:cs typeface="Akzidenz-Grotesk"/>
                  <a:sym typeface="Akzidenz-Grotesk"/>
                </a:rPr>
                <a:t>ENHANCED SECURITY</a:t>
              </a:r>
            </a:p>
          </p:txBody>
        </p:sp>
      </p:grpSp>
      <p:sp>
        <p:nvSpPr>
          <p:cNvPr name="TextBox 45" id="45"/>
          <p:cNvSpPr txBox="true"/>
          <p:nvPr/>
        </p:nvSpPr>
        <p:spPr>
          <a:xfrm rot="0">
            <a:off x="7630736" y="6525772"/>
            <a:ext cx="2905382" cy="2651618"/>
          </a:xfrm>
          <a:prstGeom prst="rect">
            <a:avLst/>
          </a:prstGeom>
        </p:spPr>
        <p:txBody>
          <a:bodyPr anchor="t" rtlCol="false" tIns="0" lIns="0" bIns="0" rIns="0">
            <a:spAutoFit/>
          </a:bodyPr>
          <a:lstStyle/>
          <a:p>
            <a:pPr algn="l" marL="384925" indent="-192462" lvl="1">
              <a:lnSpc>
                <a:spcPts val="2335"/>
              </a:lnSpc>
              <a:buFont typeface="Arial"/>
              <a:buChar char="•"/>
            </a:pPr>
            <a:r>
              <a:rPr lang="en-US" b="true" sz="1782">
                <a:solidFill>
                  <a:srgbClr val="343432"/>
                </a:solidFill>
                <a:latin typeface="Open Sauce Bold"/>
                <a:ea typeface="Open Sauce Bold"/>
                <a:cs typeface="Open Sauce Bold"/>
                <a:sym typeface="Open Sauce Bold"/>
              </a:rPr>
              <a:t>Al-Salam Block </a:t>
            </a:r>
            <a:r>
              <a:rPr lang="en-US" sz="1782">
                <a:solidFill>
                  <a:srgbClr val="343432"/>
                </a:solidFill>
                <a:latin typeface="Open Sauce"/>
                <a:ea typeface="Open Sauce"/>
                <a:cs typeface="Open Sauce"/>
                <a:sym typeface="Open Sauce"/>
              </a:rPr>
              <a:t>used SHA-256 hashing and chain linking.</a:t>
            </a:r>
          </a:p>
          <a:p>
            <a:pPr algn="l" marL="384925" indent="-192462" lvl="1">
              <a:lnSpc>
                <a:spcPts val="2335"/>
              </a:lnSpc>
              <a:buFont typeface="Arial"/>
              <a:buChar char="•"/>
            </a:pPr>
            <a:r>
              <a:rPr lang="en-US" b="true" sz="1782">
                <a:solidFill>
                  <a:srgbClr val="343432"/>
                </a:solidFill>
                <a:latin typeface="Open Sauce Bold"/>
                <a:ea typeface="Open Sauce Bold"/>
                <a:cs typeface="Open Sauce Bold"/>
                <a:sym typeface="Open Sauce Bold"/>
              </a:rPr>
              <a:t>Any tampering</a:t>
            </a:r>
            <a:r>
              <a:rPr lang="en-US" sz="1782">
                <a:solidFill>
                  <a:srgbClr val="343432"/>
                </a:solidFill>
                <a:latin typeface="Open Sauce"/>
                <a:ea typeface="Open Sauce"/>
                <a:cs typeface="Open Sauce"/>
                <a:sym typeface="Open Sauce"/>
              </a:rPr>
              <a:t> would break the chain, exposing manipulation.</a:t>
            </a:r>
          </a:p>
          <a:p>
            <a:pPr algn="l" marL="384925" indent="-192462" lvl="1">
              <a:lnSpc>
                <a:spcPts val="2335"/>
              </a:lnSpc>
              <a:buFont typeface="Arial"/>
              <a:buChar char="•"/>
            </a:pPr>
            <a:r>
              <a:rPr lang="en-US" b="true" sz="1782">
                <a:solidFill>
                  <a:srgbClr val="343432"/>
                </a:solidFill>
                <a:latin typeface="Open Sauce Bold"/>
                <a:ea typeface="Open Sauce Bold"/>
                <a:cs typeface="Open Sauce Bold"/>
                <a:sym typeface="Open Sauce Bold"/>
              </a:rPr>
              <a:t>Result:</a:t>
            </a:r>
            <a:r>
              <a:rPr lang="en-US" sz="1782">
                <a:solidFill>
                  <a:srgbClr val="343432"/>
                </a:solidFill>
                <a:latin typeface="Open Sauce"/>
                <a:ea typeface="Open Sauce"/>
                <a:cs typeface="Open Sauce"/>
                <a:sym typeface="Open Sauce"/>
              </a:rPr>
              <a:t> Strong fraud protection and data integrity.</a:t>
            </a:r>
          </a:p>
        </p:txBody>
      </p:sp>
      <p:sp>
        <p:nvSpPr>
          <p:cNvPr name="TextBox 46" id="46"/>
          <p:cNvSpPr txBox="true"/>
          <p:nvPr/>
        </p:nvSpPr>
        <p:spPr>
          <a:xfrm rot="0">
            <a:off x="11369461" y="6606682"/>
            <a:ext cx="2750992" cy="2651618"/>
          </a:xfrm>
          <a:prstGeom prst="rect">
            <a:avLst/>
          </a:prstGeom>
        </p:spPr>
        <p:txBody>
          <a:bodyPr anchor="t" rtlCol="false" tIns="0" lIns="0" bIns="0" rIns="0">
            <a:spAutoFit/>
          </a:bodyPr>
          <a:lstStyle/>
          <a:p>
            <a:pPr algn="l" marL="384925" indent="-192462" lvl="1">
              <a:lnSpc>
                <a:spcPts val="2335"/>
              </a:lnSpc>
              <a:buFont typeface="Arial"/>
              <a:buChar char="•"/>
            </a:pPr>
            <a:r>
              <a:rPr lang="en-US" sz="1782">
                <a:solidFill>
                  <a:srgbClr val="343432"/>
                </a:solidFill>
                <a:latin typeface="Open Sauce"/>
                <a:ea typeface="Open Sauce"/>
                <a:cs typeface="Open Sauce"/>
                <a:sym typeface="Open Sauce"/>
              </a:rPr>
              <a:t>All transactions are visible and traceable in the </a:t>
            </a:r>
            <a:r>
              <a:rPr lang="en-US" b="true" sz="1782">
                <a:solidFill>
                  <a:srgbClr val="343432"/>
                </a:solidFill>
                <a:latin typeface="Open Sauce Bold"/>
                <a:ea typeface="Open Sauce Bold"/>
                <a:cs typeface="Open Sauce Bold"/>
                <a:sym typeface="Open Sauce Bold"/>
              </a:rPr>
              <a:t>blockchain.</a:t>
            </a:r>
          </a:p>
          <a:p>
            <a:pPr algn="l" marL="384925" indent="-192462" lvl="1">
              <a:lnSpc>
                <a:spcPts val="2335"/>
              </a:lnSpc>
              <a:buFont typeface="Arial"/>
              <a:buChar char="•"/>
            </a:pPr>
            <a:r>
              <a:rPr lang="en-US" b="true" sz="1782">
                <a:solidFill>
                  <a:srgbClr val="343432"/>
                </a:solidFill>
                <a:latin typeface="Open Sauce Bold"/>
                <a:ea typeface="Open Sauce Bold"/>
                <a:cs typeface="Open Sauce Bold"/>
                <a:sym typeface="Open Sauce Bold"/>
              </a:rPr>
              <a:t>The</a:t>
            </a:r>
            <a:r>
              <a:rPr lang="en-US" b="true" sz="1782">
                <a:solidFill>
                  <a:srgbClr val="343432"/>
                </a:solidFill>
                <a:latin typeface="Open Sauce Bold"/>
                <a:ea typeface="Open Sauce Bold"/>
                <a:cs typeface="Open Sauce Bold"/>
                <a:sym typeface="Open Sauce Bold"/>
              </a:rPr>
              <a:t> system </a:t>
            </a:r>
            <a:r>
              <a:rPr lang="en-US" sz="1782">
                <a:solidFill>
                  <a:srgbClr val="343432"/>
                </a:solidFill>
                <a:latin typeface="Open Sauce"/>
                <a:ea typeface="Open Sauce"/>
                <a:cs typeface="Open Sauce"/>
                <a:sym typeface="Open Sauce"/>
              </a:rPr>
              <a:t>ensures real-time access and auditability.</a:t>
            </a:r>
          </a:p>
          <a:p>
            <a:pPr algn="l" marL="384925" indent="-192462" lvl="1">
              <a:lnSpc>
                <a:spcPts val="2335"/>
              </a:lnSpc>
              <a:buFont typeface="Arial"/>
              <a:buChar char="•"/>
            </a:pPr>
            <a:r>
              <a:rPr lang="en-US" b="true" sz="1782">
                <a:solidFill>
                  <a:srgbClr val="343432"/>
                </a:solidFill>
                <a:latin typeface="Open Sauce Bold"/>
                <a:ea typeface="Open Sauce Bold"/>
                <a:cs typeface="Open Sauce Bold"/>
                <a:sym typeface="Open Sauce Bold"/>
              </a:rPr>
              <a:t>Result:</a:t>
            </a:r>
            <a:r>
              <a:rPr lang="en-US" sz="1782">
                <a:solidFill>
                  <a:srgbClr val="343432"/>
                </a:solidFill>
                <a:latin typeface="Open Sauce"/>
                <a:ea typeface="Open Sauce"/>
                <a:cs typeface="Open Sauce"/>
                <a:sym typeface="Open Sauce"/>
              </a:rPr>
              <a:t> Improved user trust and regulatory readiness.</a:t>
            </a:r>
          </a:p>
        </p:txBody>
      </p:sp>
      <p:sp>
        <p:nvSpPr>
          <p:cNvPr name="Freeform 47" id="47"/>
          <p:cNvSpPr/>
          <p:nvPr/>
        </p:nvSpPr>
        <p:spPr>
          <a:xfrm flipH="false" flipV="false" rot="0">
            <a:off x="11237686" y="9481312"/>
            <a:ext cx="3175781" cy="453347"/>
          </a:xfrm>
          <a:custGeom>
            <a:avLst/>
            <a:gdLst/>
            <a:ahLst/>
            <a:cxnLst/>
            <a:rect r="r" b="b" t="t" l="l"/>
            <a:pathLst>
              <a:path h="453347" w="3175781">
                <a:moveTo>
                  <a:pt x="0" y="0"/>
                </a:moveTo>
                <a:lnTo>
                  <a:pt x="3175781" y="0"/>
                </a:lnTo>
                <a:lnTo>
                  <a:pt x="3175781" y="453347"/>
                </a:lnTo>
                <a:lnTo>
                  <a:pt x="0" y="453347"/>
                </a:lnTo>
                <a:lnTo>
                  <a:pt x="0" y="0"/>
                </a:lnTo>
                <a:close/>
              </a:path>
            </a:pathLst>
          </a:custGeom>
          <a:blipFill>
            <a:blip r:embed="rId2">
              <a:alphaModFix amt="67000"/>
            </a:blip>
            <a:stretch>
              <a:fillRect l="-6598" t="-56610" r="-6598" b="0"/>
            </a:stretch>
          </a:blipFill>
        </p:spPr>
      </p:sp>
      <p:sp>
        <p:nvSpPr>
          <p:cNvPr name="Freeform 48" id="48"/>
          <p:cNvSpPr/>
          <p:nvPr/>
        </p:nvSpPr>
        <p:spPr>
          <a:xfrm flipH="false" flipV="false" rot="0">
            <a:off x="7630736" y="9481312"/>
            <a:ext cx="3175781" cy="453347"/>
          </a:xfrm>
          <a:custGeom>
            <a:avLst/>
            <a:gdLst/>
            <a:ahLst/>
            <a:cxnLst/>
            <a:rect r="r" b="b" t="t" l="l"/>
            <a:pathLst>
              <a:path h="453347" w="3175781">
                <a:moveTo>
                  <a:pt x="0" y="0"/>
                </a:moveTo>
                <a:lnTo>
                  <a:pt x="3175781" y="0"/>
                </a:lnTo>
                <a:lnTo>
                  <a:pt x="3175781" y="453347"/>
                </a:lnTo>
                <a:lnTo>
                  <a:pt x="0" y="453347"/>
                </a:lnTo>
                <a:lnTo>
                  <a:pt x="0" y="0"/>
                </a:lnTo>
                <a:close/>
              </a:path>
            </a:pathLst>
          </a:custGeom>
          <a:blipFill>
            <a:blip r:embed="rId2">
              <a:alphaModFix amt="67000"/>
            </a:blip>
            <a:stretch>
              <a:fillRect l="-6598" t="-56610" r="-6598" b="0"/>
            </a:stretch>
          </a:blipFill>
        </p:spPr>
      </p:sp>
      <p:sp>
        <p:nvSpPr>
          <p:cNvPr name="Freeform 49" id="49"/>
          <p:cNvSpPr/>
          <p:nvPr/>
        </p:nvSpPr>
        <p:spPr>
          <a:xfrm flipH="false" flipV="false" rot="0">
            <a:off x="3897038" y="9481312"/>
            <a:ext cx="3175781" cy="453347"/>
          </a:xfrm>
          <a:custGeom>
            <a:avLst/>
            <a:gdLst/>
            <a:ahLst/>
            <a:cxnLst/>
            <a:rect r="r" b="b" t="t" l="l"/>
            <a:pathLst>
              <a:path h="453347" w="3175781">
                <a:moveTo>
                  <a:pt x="0" y="0"/>
                </a:moveTo>
                <a:lnTo>
                  <a:pt x="3175781" y="0"/>
                </a:lnTo>
                <a:lnTo>
                  <a:pt x="3175781" y="453347"/>
                </a:lnTo>
                <a:lnTo>
                  <a:pt x="0" y="453347"/>
                </a:lnTo>
                <a:lnTo>
                  <a:pt x="0" y="0"/>
                </a:lnTo>
                <a:close/>
              </a:path>
            </a:pathLst>
          </a:custGeom>
          <a:blipFill>
            <a:blip r:embed="rId2">
              <a:alphaModFix amt="67000"/>
            </a:blip>
            <a:stretch>
              <a:fillRect l="-6598" t="-56610" r="-6598" b="0"/>
            </a:stretch>
          </a:blipFill>
        </p:spPr>
      </p:sp>
      <p:sp>
        <p:nvSpPr>
          <p:cNvPr name="Freeform 50" id="50"/>
          <p:cNvSpPr/>
          <p:nvPr/>
        </p:nvSpPr>
        <p:spPr>
          <a:xfrm flipH="false" flipV="false" rot="0">
            <a:off x="267583" y="9481312"/>
            <a:ext cx="3175781" cy="453347"/>
          </a:xfrm>
          <a:custGeom>
            <a:avLst/>
            <a:gdLst/>
            <a:ahLst/>
            <a:cxnLst/>
            <a:rect r="r" b="b" t="t" l="l"/>
            <a:pathLst>
              <a:path h="453347" w="3175781">
                <a:moveTo>
                  <a:pt x="0" y="0"/>
                </a:moveTo>
                <a:lnTo>
                  <a:pt x="3175780" y="0"/>
                </a:lnTo>
                <a:lnTo>
                  <a:pt x="3175780" y="453347"/>
                </a:lnTo>
                <a:lnTo>
                  <a:pt x="0" y="453347"/>
                </a:lnTo>
                <a:lnTo>
                  <a:pt x="0" y="0"/>
                </a:lnTo>
                <a:close/>
              </a:path>
            </a:pathLst>
          </a:custGeom>
          <a:blipFill>
            <a:blip r:embed="rId2">
              <a:alphaModFix amt="67000"/>
            </a:blip>
            <a:stretch>
              <a:fillRect l="-6598" t="-56610" r="-6598" b="0"/>
            </a:stretch>
          </a:blipFill>
        </p:spPr>
      </p:sp>
      <p:sp>
        <p:nvSpPr>
          <p:cNvPr name="TextBox 51" id="51"/>
          <p:cNvSpPr txBox="true"/>
          <p:nvPr/>
        </p:nvSpPr>
        <p:spPr>
          <a:xfrm rot="0">
            <a:off x="1545245" y="2192220"/>
            <a:ext cx="15175826" cy="790099"/>
          </a:xfrm>
          <a:prstGeom prst="rect">
            <a:avLst/>
          </a:prstGeom>
        </p:spPr>
        <p:txBody>
          <a:bodyPr anchor="t" rtlCol="false" tIns="0" lIns="0" bIns="0" rIns="0">
            <a:spAutoFit/>
          </a:bodyPr>
          <a:lstStyle/>
          <a:p>
            <a:pPr algn="ctr">
              <a:lnSpc>
                <a:spcPts val="3176"/>
              </a:lnSpc>
              <a:spcBef>
                <a:spcPct val="0"/>
              </a:spcBef>
            </a:pPr>
            <a:r>
              <a:rPr lang="en-US" sz="2268">
                <a:solidFill>
                  <a:srgbClr val="FFFFFF"/>
                </a:solidFill>
                <a:latin typeface="Montserrat"/>
                <a:ea typeface="Montserrat"/>
                <a:cs typeface="Montserrat"/>
                <a:sym typeface="Montserrat"/>
              </a:rPr>
              <a:t>The simulation compared the traditional banking system with Al-Salam Block using real transaction data.</a:t>
            </a:r>
          </a:p>
          <a:p>
            <a:pPr algn="ctr">
              <a:lnSpc>
                <a:spcPts val="3176"/>
              </a:lnSpc>
              <a:spcBef>
                <a:spcPct val="0"/>
              </a:spcBef>
            </a:pPr>
            <a:r>
              <a:rPr lang="en-US" sz="2268">
                <a:solidFill>
                  <a:srgbClr val="FFFFFF"/>
                </a:solidFill>
                <a:latin typeface="Montserrat"/>
                <a:ea typeface="Montserrat"/>
                <a:cs typeface="Montserrat"/>
                <a:sym typeface="Montserrat"/>
              </a:rPr>
              <a:t>Key results include:</a:t>
            </a:r>
          </a:p>
        </p:txBody>
      </p:sp>
    </p:spTree>
  </p:cSld>
  <p:clrMapOvr>
    <a:masterClrMapping/>
  </p:clrMapOvr>
  <p:transition spd="fast">
    <p:wipe dir="l"/>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6193655"/>
            <a:chOff x="0" y="0"/>
            <a:chExt cx="4816593" cy="1631251"/>
          </a:xfrm>
        </p:grpSpPr>
        <p:sp>
          <p:nvSpPr>
            <p:cNvPr name="Freeform 3" id="3"/>
            <p:cNvSpPr/>
            <p:nvPr/>
          </p:nvSpPr>
          <p:spPr>
            <a:xfrm flipH="false" flipV="false" rot="0">
              <a:off x="0" y="0"/>
              <a:ext cx="4816592" cy="1631251"/>
            </a:xfrm>
            <a:custGeom>
              <a:avLst/>
              <a:gdLst/>
              <a:ahLst/>
              <a:cxnLst/>
              <a:rect r="r" b="b" t="t" l="l"/>
              <a:pathLst>
                <a:path h="1631251" w="4816592">
                  <a:moveTo>
                    <a:pt x="0" y="0"/>
                  </a:moveTo>
                  <a:lnTo>
                    <a:pt x="4816592" y="0"/>
                  </a:lnTo>
                  <a:lnTo>
                    <a:pt x="4816592" y="1631251"/>
                  </a:lnTo>
                  <a:lnTo>
                    <a:pt x="0" y="1631251"/>
                  </a:lnTo>
                  <a:close/>
                </a:path>
              </a:pathLst>
            </a:custGeom>
            <a:solidFill>
              <a:srgbClr val="106861"/>
            </a:solidFill>
            <a:ln cap="sq">
              <a:noFill/>
              <a:prstDash val="solid"/>
              <a:miter/>
            </a:ln>
          </p:spPr>
        </p:sp>
        <p:sp>
          <p:nvSpPr>
            <p:cNvPr name="TextBox 4" id="4"/>
            <p:cNvSpPr txBox="true"/>
            <p:nvPr/>
          </p:nvSpPr>
          <p:spPr>
            <a:xfrm>
              <a:off x="0" y="-38100"/>
              <a:ext cx="4816593" cy="1669351"/>
            </a:xfrm>
            <a:prstGeom prst="rect">
              <a:avLst/>
            </a:prstGeom>
          </p:spPr>
          <p:txBody>
            <a:bodyPr anchor="ctr" rtlCol="false" tIns="50800" lIns="50800" bIns="50800" rIns="50800"/>
            <a:lstStyle/>
            <a:p>
              <a:pPr algn="ctr" marL="0" indent="0" lvl="0">
                <a:lnSpc>
                  <a:spcPts val="3035"/>
                </a:lnSpc>
                <a:spcBef>
                  <a:spcPct val="0"/>
                </a:spcBef>
              </a:pPr>
            </a:p>
          </p:txBody>
        </p:sp>
      </p:grpSp>
      <p:sp>
        <p:nvSpPr>
          <p:cNvPr name="TextBox 5" id="5"/>
          <p:cNvSpPr txBox="true"/>
          <p:nvPr/>
        </p:nvSpPr>
        <p:spPr>
          <a:xfrm rot="0">
            <a:off x="1246879" y="952514"/>
            <a:ext cx="15474192" cy="681990"/>
          </a:xfrm>
          <a:prstGeom prst="rect">
            <a:avLst/>
          </a:prstGeom>
        </p:spPr>
        <p:txBody>
          <a:bodyPr anchor="t" rtlCol="false" tIns="0" lIns="0" bIns="0" rIns="0">
            <a:spAutoFit/>
          </a:bodyPr>
          <a:lstStyle/>
          <a:p>
            <a:pPr algn="l" marL="0" indent="0" lvl="1">
              <a:lnSpc>
                <a:spcPts val="4230"/>
              </a:lnSpc>
            </a:pPr>
            <a:r>
              <a:rPr lang="en-US" b="true" sz="4700" spc="-216">
                <a:solidFill>
                  <a:srgbClr val="CCDBDB"/>
                </a:solidFill>
                <a:latin typeface="Akzidenz-Grotesk Bold"/>
                <a:ea typeface="Akzidenz-Grotesk Bold"/>
                <a:cs typeface="Akzidenz-Grotesk Bold"/>
                <a:sym typeface="Akzidenz-Grotesk Bold"/>
              </a:rPr>
              <a:t>TRADITIONAL SALAM BANKING VS AL-SALAM BLOCK</a:t>
            </a:r>
          </a:p>
        </p:txBody>
      </p:sp>
      <p:sp>
        <p:nvSpPr>
          <p:cNvPr name="TextBox 6" id="6"/>
          <p:cNvSpPr txBox="true"/>
          <p:nvPr/>
        </p:nvSpPr>
        <p:spPr>
          <a:xfrm rot="0">
            <a:off x="8230602" y="1701179"/>
            <a:ext cx="1506746" cy="354332"/>
          </a:xfrm>
          <a:prstGeom prst="rect">
            <a:avLst/>
          </a:prstGeom>
        </p:spPr>
        <p:txBody>
          <a:bodyPr anchor="t" rtlCol="false" tIns="0" lIns="0" bIns="0" rIns="0">
            <a:spAutoFit/>
          </a:bodyPr>
          <a:lstStyle/>
          <a:p>
            <a:pPr algn="l" marL="0" indent="0" lvl="1">
              <a:lnSpc>
                <a:spcPts val="2520"/>
              </a:lnSpc>
            </a:pPr>
            <a:r>
              <a:rPr lang="en-US" b="true" sz="2800" spc="-128">
                <a:solidFill>
                  <a:srgbClr val="CCDBDB"/>
                </a:solidFill>
                <a:latin typeface="Raleway Bold"/>
                <a:ea typeface="Raleway Bold"/>
                <a:cs typeface="Raleway Bold"/>
                <a:sym typeface="Raleway Bold"/>
              </a:rPr>
              <a:t>RESULTS</a:t>
            </a:r>
          </a:p>
        </p:txBody>
      </p:sp>
      <p:sp>
        <p:nvSpPr>
          <p:cNvPr name="Freeform 7" id="7"/>
          <p:cNvSpPr/>
          <p:nvPr/>
        </p:nvSpPr>
        <p:spPr>
          <a:xfrm flipH="false" flipV="false" rot="0">
            <a:off x="322942" y="8073838"/>
            <a:ext cx="3175781" cy="400494"/>
          </a:xfrm>
          <a:custGeom>
            <a:avLst/>
            <a:gdLst/>
            <a:ahLst/>
            <a:cxnLst/>
            <a:rect r="r" b="b" t="t" l="l"/>
            <a:pathLst>
              <a:path h="400494" w="3175781">
                <a:moveTo>
                  <a:pt x="0" y="0"/>
                </a:moveTo>
                <a:lnTo>
                  <a:pt x="3175781" y="0"/>
                </a:lnTo>
                <a:lnTo>
                  <a:pt x="3175781" y="400494"/>
                </a:lnTo>
                <a:lnTo>
                  <a:pt x="0" y="400494"/>
                </a:lnTo>
                <a:lnTo>
                  <a:pt x="0" y="0"/>
                </a:lnTo>
                <a:close/>
              </a:path>
            </a:pathLst>
          </a:custGeom>
          <a:blipFill>
            <a:blip r:embed="rId2">
              <a:alphaModFix amt="67000"/>
            </a:blip>
            <a:stretch>
              <a:fillRect l="0" t="-56610" r="0" b="0"/>
            </a:stretch>
          </a:blipFill>
        </p:spPr>
      </p:sp>
      <p:sp>
        <p:nvSpPr>
          <p:cNvPr name="Freeform 8" id="8"/>
          <p:cNvSpPr/>
          <p:nvPr/>
        </p:nvSpPr>
        <p:spPr>
          <a:xfrm flipH="false" flipV="false" rot="0">
            <a:off x="3950574" y="8073838"/>
            <a:ext cx="3175781" cy="400494"/>
          </a:xfrm>
          <a:custGeom>
            <a:avLst/>
            <a:gdLst/>
            <a:ahLst/>
            <a:cxnLst/>
            <a:rect r="r" b="b" t="t" l="l"/>
            <a:pathLst>
              <a:path h="400494" w="3175781">
                <a:moveTo>
                  <a:pt x="0" y="0"/>
                </a:moveTo>
                <a:lnTo>
                  <a:pt x="3175780" y="0"/>
                </a:lnTo>
                <a:lnTo>
                  <a:pt x="3175780" y="400494"/>
                </a:lnTo>
                <a:lnTo>
                  <a:pt x="0" y="400494"/>
                </a:lnTo>
                <a:lnTo>
                  <a:pt x="0" y="0"/>
                </a:lnTo>
                <a:close/>
              </a:path>
            </a:pathLst>
          </a:custGeom>
          <a:blipFill>
            <a:blip r:embed="rId2">
              <a:alphaModFix amt="67000"/>
            </a:blip>
            <a:stretch>
              <a:fillRect l="0" t="-56610" r="0" b="0"/>
            </a:stretch>
          </a:blipFill>
        </p:spPr>
      </p:sp>
      <p:sp>
        <p:nvSpPr>
          <p:cNvPr name="Freeform 9" id="9"/>
          <p:cNvSpPr/>
          <p:nvPr/>
        </p:nvSpPr>
        <p:spPr>
          <a:xfrm flipH="false" flipV="false" rot="0">
            <a:off x="7580353" y="8073838"/>
            <a:ext cx="3175781" cy="400494"/>
          </a:xfrm>
          <a:custGeom>
            <a:avLst/>
            <a:gdLst/>
            <a:ahLst/>
            <a:cxnLst/>
            <a:rect r="r" b="b" t="t" l="l"/>
            <a:pathLst>
              <a:path h="400494" w="3175781">
                <a:moveTo>
                  <a:pt x="0" y="0"/>
                </a:moveTo>
                <a:lnTo>
                  <a:pt x="3175780" y="0"/>
                </a:lnTo>
                <a:lnTo>
                  <a:pt x="3175780" y="400494"/>
                </a:lnTo>
                <a:lnTo>
                  <a:pt x="0" y="400494"/>
                </a:lnTo>
                <a:lnTo>
                  <a:pt x="0" y="0"/>
                </a:lnTo>
                <a:close/>
              </a:path>
            </a:pathLst>
          </a:custGeom>
          <a:blipFill>
            <a:blip r:embed="rId2">
              <a:alphaModFix amt="67000"/>
            </a:blip>
            <a:stretch>
              <a:fillRect l="0" t="-56610" r="0" b="0"/>
            </a:stretch>
          </a:blipFill>
        </p:spPr>
      </p:sp>
      <p:sp>
        <p:nvSpPr>
          <p:cNvPr name="Freeform 10" id="10"/>
          <p:cNvSpPr/>
          <p:nvPr/>
        </p:nvSpPr>
        <p:spPr>
          <a:xfrm flipH="false" flipV="false" rot="0">
            <a:off x="11213447" y="8017850"/>
            <a:ext cx="3175781" cy="400494"/>
          </a:xfrm>
          <a:custGeom>
            <a:avLst/>
            <a:gdLst/>
            <a:ahLst/>
            <a:cxnLst/>
            <a:rect r="r" b="b" t="t" l="l"/>
            <a:pathLst>
              <a:path h="400494" w="3175781">
                <a:moveTo>
                  <a:pt x="0" y="0"/>
                </a:moveTo>
                <a:lnTo>
                  <a:pt x="3175780" y="0"/>
                </a:lnTo>
                <a:lnTo>
                  <a:pt x="3175780" y="400494"/>
                </a:lnTo>
                <a:lnTo>
                  <a:pt x="0" y="400494"/>
                </a:lnTo>
                <a:lnTo>
                  <a:pt x="0" y="0"/>
                </a:lnTo>
                <a:close/>
              </a:path>
            </a:pathLst>
          </a:custGeom>
          <a:blipFill>
            <a:blip r:embed="rId2">
              <a:alphaModFix amt="67000"/>
            </a:blip>
            <a:stretch>
              <a:fillRect l="0" t="-56610" r="0" b="0"/>
            </a:stretch>
          </a:blipFill>
        </p:spPr>
      </p:sp>
      <p:grpSp>
        <p:nvGrpSpPr>
          <p:cNvPr name="Group 11" id="11"/>
          <p:cNvGrpSpPr/>
          <p:nvPr/>
        </p:nvGrpSpPr>
        <p:grpSpPr>
          <a:xfrm rot="0">
            <a:off x="267583" y="3233861"/>
            <a:ext cx="3231140" cy="6346398"/>
            <a:chOff x="0" y="0"/>
            <a:chExt cx="1438367" cy="2825148"/>
          </a:xfrm>
        </p:grpSpPr>
        <p:sp>
          <p:nvSpPr>
            <p:cNvPr name="Freeform 12" id="12"/>
            <p:cNvSpPr/>
            <p:nvPr/>
          </p:nvSpPr>
          <p:spPr>
            <a:xfrm flipH="false" flipV="false" rot="0">
              <a:off x="0" y="0"/>
              <a:ext cx="1438367" cy="2825148"/>
            </a:xfrm>
            <a:custGeom>
              <a:avLst/>
              <a:gdLst/>
              <a:ahLst/>
              <a:cxnLst/>
              <a:rect r="r" b="b" t="t" l="l"/>
              <a:pathLst>
                <a:path h="2825148" w="1438367">
                  <a:moveTo>
                    <a:pt x="74277" y="0"/>
                  </a:moveTo>
                  <a:lnTo>
                    <a:pt x="1364090" y="0"/>
                  </a:lnTo>
                  <a:cubicBezTo>
                    <a:pt x="1383789" y="0"/>
                    <a:pt x="1402682" y="7826"/>
                    <a:pt x="1416612" y="21755"/>
                  </a:cubicBezTo>
                  <a:cubicBezTo>
                    <a:pt x="1430541" y="35685"/>
                    <a:pt x="1438367" y="54578"/>
                    <a:pt x="1438367" y="74277"/>
                  </a:cubicBezTo>
                  <a:lnTo>
                    <a:pt x="1438367" y="2750871"/>
                  </a:lnTo>
                  <a:cubicBezTo>
                    <a:pt x="1438367" y="2770570"/>
                    <a:pt x="1430541" y="2789463"/>
                    <a:pt x="1416612" y="2803393"/>
                  </a:cubicBezTo>
                  <a:cubicBezTo>
                    <a:pt x="1402682" y="2817322"/>
                    <a:pt x="1383789" y="2825148"/>
                    <a:pt x="1364090" y="2825148"/>
                  </a:cubicBezTo>
                  <a:lnTo>
                    <a:pt x="74277" y="2825148"/>
                  </a:lnTo>
                  <a:cubicBezTo>
                    <a:pt x="54578" y="2825148"/>
                    <a:pt x="35685" y="2817322"/>
                    <a:pt x="21755" y="2803393"/>
                  </a:cubicBezTo>
                  <a:cubicBezTo>
                    <a:pt x="7826" y="2789463"/>
                    <a:pt x="0" y="2770570"/>
                    <a:pt x="0" y="2750871"/>
                  </a:cubicBezTo>
                  <a:lnTo>
                    <a:pt x="0" y="74277"/>
                  </a:lnTo>
                  <a:cubicBezTo>
                    <a:pt x="0" y="54578"/>
                    <a:pt x="7826" y="35685"/>
                    <a:pt x="21755" y="21755"/>
                  </a:cubicBezTo>
                  <a:cubicBezTo>
                    <a:pt x="35685" y="7826"/>
                    <a:pt x="54578" y="0"/>
                    <a:pt x="74277" y="0"/>
                  </a:cubicBezTo>
                  <a:close/>
                </a:path>
              </a:pathLst>
            </a:custGeom>
            <a:solidFill>
              <a:srgbClr val="FFFFFF"/>
            </a:solidFill>
            <a:ln w="47625" cap="rnd">
              <a:solidFill>
                <a:srgbClr val="CCDBDB"/>
              </a:solidFill>
              <a:prstDash val="solid"/>
              <a:round/>
            </a:ln>
          </p:spPr>
        </p:sp>
        <p:sp>
          <p:nvSpPr>
            <p:cNvPr name="TextBox 13" id="13"/>
            <p:cNvSpPr txBox="true"/>
            <p:nvPr/>
          </p:nvSpPr>
          <p:spPr>
            <a:xfrm>
              <a:off x="0" y="-38100"/>
              <a:ext cx="1438367" cy="2863248"/>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4" id="14"/>
          <p:cNvGrpSpPr/>
          <p:nvPr/>
        </p:nvGrpSpPr>
        <p:grpSpPr>
          <a:xfrm rot="0">
            <a:off x="495040" y="3457939"/>
            <a:ext cx="2724514" cy="2724514"/>
            <a:chOff x="0" y="0"/>
            <a:chExt cx="6350000" cy="6350000"/>
          </a:xfrm>
        </p:grpSpPr>
        <p:sp>
          <p:nvSpPr>
            <p:cNvPr name="Freeform 15" id="15"/>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0" t="-15934" r="0" b="-15934"/>
              </a:stretch>
            </a:blipFill>
          </p:spPr>
        </p:sp>
      </p:grpSp>
      <p:grpSp>
        <p:nvGrpSpPr>
          <p:cNvPr name="Group 16" id="16"/>
          <p:cNvGrpSpPr/>
          <p:nvPr/>
        </p:nvGrpSpPr>
        <p:grpSpPr>
          <a:xfrm rot="0">
            <a:off x="3895215" y="3233861"/>
            <a:ext cx="3231140" cy="6346398"/>
            <a:chOff x="0" y="0"/>
            <a:chExt cx="1438367" cy="2825148"/>
          </a:xfrm>
        </p:grpSpPr>
        <p:sp>
          <p:nvSpPr>
            <p:cNvPr name="Freeform 17" id="17"/>
            <p:cNvSpPr/>
            <p:nvPr/>
          </p:nvSpPr>
          <p:spPr>
            <a:xfrm flipH="false" flipV="false" rot="0">
              <a:off x="0" y="0"/>
              <a:ext cx="1438367" cy="2825148"/>
            </a:xfrm>
            <a:custGeom>
              <a:avLst/>
              <a:gdLst/>
              <a:ahLst/>
              <a:cxnLst/>
              <a:rect r="r" b="b" t="t" l="l"/>
              <a:pathLst>
                <a:path h="2825148" w="1438367">
                  <a:moveTo>
                    <a:pt x="74277" y="0"/>
                  </a:moveTo>
                  <a:lnTo>
                    <a:pt x="1364090" y="0"/>
                  </a:lnTo>
                  <a:cubicBezTo>
                    <a:pt x="1383789" y="0"/>
                    <a:pt x="1402682" y="7826"/>
                    <a:pt x="1416612" y="21755"/>
                  </a:cubicBezTo>
                  <a:cubicBezTo>
                    <a:pt x="1430541" y="35685"/>
                    <a:pt x="1438367" y="54578"/>
                    <a:pt x="1438367" y="74277"/>
                  </a:cubicBezTo>
                  <a:lnTo>
                    <a:pt x="1438367" y="2750871"/>
                  </a:lnTo>
                  <a:cubicBezTo>
                    <a:pt x="1438367" y="2770570"/>
                    <a:pt x="1430541" y="2789463"/>
                    <a:pt x="1416612" y="2803393"/>
                  </a:cubicBezTo>
                  <a:cubicBezTo>
                    <a:pt x="1402682" y="2817322"/>
                    <a:pt x="1383789" y="2825148"/>
                    <a:pt x="1364090" y="2825148"/>
                  </a:cubicBezTo>
                  <a:lnTo>
                    <a:pt x="74277" y="2825148"/>
                  </a:lnTo>
                  <a:cubicBezTo>
                    <a:pt x="54578" y="2825148"/>
                    <a:pt x="35685" y="2817322"/>
                    <a:pt x="21755" y="2803393"/>
                  </a:cubicBezTo>
                  <a:cubicBezTo>
                    <a:pt x="7826" y="2789463"/>
                    <a:pt x="0" y="2770570"/>
                    <a:pt x="0" y="2750871"/>
                  </a:cubicBezTo>
                  <a:lnTo>
                    <a:pt x="0" y="74277"/>
                  </a:lnTo>
                  <a:cubicBezTo>
                    <a:pt x="0" y="54578"/>
                    <a:pt x="7826" y="35685"/>
                    <a:pt x="21755" y="21755"/>
                  </a:cubicBezTo>
                  <a:cubicBezTo>
                    <a:pt x="35685" y="7826"/>
                    <a:pt x="54578" y="0"/>
                    <a:pt x="74277" y="0"/>
                  </a:cubicBezTo>
                  <a:close/>
                </a:path>
              </a:pathLst>
            </a:custGeom>
            <a:solidFill>
              <a:srgbClr val="FFFFFF"/>
            </a:solidFill>
            <a:ln w="47625" cap="rnd">
              <a:solidFill>
                <a:srgbClr val="48CFAE"/>
              </a:solidFill>
              <a:prstDash val="solid"/>
              <a:round/>
            </a:ln>
          </p:spPr>
        </p:sp>
        <p:sp>
          <p:nvSpPr>
            <p:cNvPr name="TextBox 18" id="18"/>
            <p:cNvSpPr txBox="true"/>
            <p:nvPr/>
          </p:nvSpPr>
          <p:spPr>
            <a:xfrm>
              <a:off x="0" y="-38100"/>
              <a:ext cx="1438367" cy="2863248"/>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9" id="19"/>
          <p:cNvGrpSpPr/>
          <p:nvPr/>
        </p:nvGrpSpPr>
        <p:grpSpPr>
          <a:xfrm rot="0">
            <a:off x="4122671" y="3457939"/>
            <a:ext cx="2724514" cy="2724514"/>
            <a:chOff x="0" y="0"/>
            <a:chExt cx="6350000" cy="6350000"/>
          </a:xfrm>
        </p:grpSpPr>
        <p:sp>
          <p:nvSpPr>
            <p:cNvPr name="Freeform 20" id="20"/>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8417" t="0" r="-33706" b="0"/>
              </a:stretch>
            </a:blipFill>
          </p:spPr>
        </p:sp>
      </p:grpSp>
      <p:grpSp>
        <p:nvGrpSpPr>
          <p:cNvPr name="Group 21" id="21"/>
          <p:cNvGrpSpPr/>
          <p:nvPr/>
        </p:nvGrpSpPr>
        <p:grpSpPr>
          <a:xfrm rot="0">
            <a:off x="7524993" y="3233861"/>
            <a:ext cx="3231140" cy="6346398"/>
            <a:chOff x="0" y="0"/>
            <a:chExt cx="1438367" cy="2825148"/>
          </a:xfrm>
        </p:grpSpPr>
        <p:sp>
          <p:nvSpPr>
            <p:cNvPr name="Freeform 22" id="22"/>
            <p:cNvSpPr/>
            <p:nvPr/>
          </p:nvSpPr>
          <p:spPr>
            <a:xfrm flipH="false" flipV="false" rot="0">
              <a:off x="0" y="0"/>
              <a:ext cx="1438367" cy="2825148"/>
            </a:xfrm>
            <a:custGeom>
              <a:avLst/>
              <a:gdLst/>
              <a:ahLst/>
              <a:cxnLst/>
              <a:rect r="r" b="b" t="t" l="l"/>
              <a:pathLst>
                <a:path h="2825148" w="1438367">
                  <a:moveTo>
                    <a:pt x="74277" y="0"/>
                  </a:moveTo>
                  <a:lnTo>
                    <a:pt x="1364090" y="0"/>
                  </a:lnTo>
                  <a:cubicBezTo>
                    <a:pt x="1383789" y="0"/>
                    <a:pt x="1402682" y="7826"/>
                    <a:pt x="1416612" y="21755"/>
                  </a:cubicBezTo>
                  <a:cubicBezTo>
                    <a:pt x="1430541" y="35685"/>
                    <a:pt x="1438367" y="54578"/>
                    <a:pt x="1438367" y="74277"/>
                  </a:cubicBezTo>
                  <a:lnTo>
                    <a:pt x="1438367" y="2750871"/>
                  </a:lnTo>
                  <a:cubicBezTo>
                    <a:pt x="1438367" y="2770570"/>
                    <a:pt x="1430541" y="2789463"/>
                    <a:pt x="1416612" y="2803393"/>
                  </a:cubicBezTo>
                  <a:cubicBezTo>
                    <a:pt x="1402682" y="2817322"/>
                    <a:pt x="1383789" y="2825148"/>
                    <a:pt x="1364090" y="2825148"/>
                  </a:cubicBezTo>
                  <a:lnTo>
                    <a:pt x="74277" y="2825148"/>
                  </a:lnTo>
                  <a:cubicBezTo>
                    <a:pt x="54578" y="2825148"/>
                    <a:pt x="35685" y="2817322"/>
                    <a:pt x="21755" y="2803393"/>
                  </a:cubicBezTo>
                  <a:cubicBezTo>
                    <a:pt x="7826" y="2789463"/>
                    <a:pt x="0" y="2770570"/>
                    <a:pt x="0" y="2750871"/>
                  </a:cubicBezTo>
                  <a:lnTo>
                    <a:pt x="0" y="74277"/>
                  </a:lnTo>
                  <a:cubicBezTo>
                    <a:pt x="0" y="54578"/>
                    <a:pt x="7826" y="35685"/>
                    <a:pt x="21755" y="21755"/>
                  </a:cubicBezTo>
                  <a:cubicBezTo>
                    <a:pt x="35685" y="7826"/>
                    <a:pt x="54578" y="0"/>
                    <a:pt x="74277" y="0"/>
                  </a:cubicBezTo>
                  <a:close/>
                </a:path>
              </a:pathLst>
            </a:custGeom>
            <a:solidFill>
              <a:srgbClr val="FFFFFF"/>
            </a:solidFill>
            <a:ln w="47625" cap="rnd">
              <a:solidFill>
                <a:srgbClr val="109D87"/>
              </a:solidFill>
              <a:prstDash val="solid"/>
              <a:round/>
            </a:ln>
          </p:spPr>
        </p:sp>
        <p:sp>
          <p:nvSpPr>
            <p:cNvPr name="TextBox 23" id="23"/>
            <p:cNvSpPr txBox="true"/>
            <p:nvPr/>
          </p:nvSpPr>
          <p:spPr>
            <a:xfrm>
              <a:off x="0" y="-38100"/>
              <a:ext cx="1438367" cy="2863248"/>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4" id="24"/>
          <p:cNvGrpSpPr/>
          <p:nvPr/>
        </p:nvGrpSpPr>
        <p:grpSpPr>
          <a:xfrm rot="0">
            <a:off x="7752450" y="3457939"/>
            <a:ext cx="2724514" cy="2724514"/>
            <a:chOff x="0" y="0"/>
            <a:chExt cx="6350000" cy="6350000"/>
          </a:xfrm>
        </p:grpSpPr>
        <p:sp>
          <p:nvSpPr>
            <p:cNvPr name="Freeform 25" id="25"/>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5"/>
              <a:stretch>
                <a:fillRect l="-30083" t="0" r="-30083" b="0"/>
              </a:stretch>
            </a:blipFill>
          </p:spPr>
        </p:sp>
      </p:grpSp>
      <p:grpSp>
        <p:nvGrpSpPr>
          <p:cNvPr name="Group 26" id="26"/>
          <p:cNvGrpSpPr/>
          <p:nvPr/>
        </p:nvGrpSpPr>
        <p:grpSpPr>
          <a:xfrm rot="0">
            <a:off x="4122671" y="5858183"/>
            <a:ext cx="2716522" cy="505031"/>
            <a:chOff x="0" y="0"/>
            <a:chExt cx="2363732" cy="439443"/>
          </a:xfrm>
        </p:grpSpPr>
        <p:sp>
          <p:nvSpPr>
            <p:cNvPr name="Freeform 27" id="27"/>
            <p:cNvSpPr/>
            <p:nvPr/>
          </p:nvSpPr>
          <p:spPr>
            <a:xfrm flipH="false" flipV="false" rot="0">
              <a:off x="0" y="0"/>
              <a:ext cx="2363732" cy="439443"/>
            </a:xfrm>
            <a:custGeom>
              <a:avLst/>
              <a:gdLst/>
              <a:ahLst/>
              <a:cxnLst/>
              <a:rect r="r" b="b" t="t" l="l"/>
              <a:pathLst>
                <a:path h="439443" w="2363732">
                  <a:moveTo>
                    <a:pt x="116847" y="0"/>
                  </a:moveTo>
                  <a:lnTo>
                    <a:pt x="2246884" y="0"/>
                  </a:lnTo>
                  <a:cubicBezTo>
                    <a:pt x="2311417" y="0"/>
                    <a:pt x="2363732" y="52314"/>
                    <a:pt x="2363732" y="116847"/>
                  </a:cubicBezTo>
                  <a:lnTo>
                    <a:pt x="2363732" y="322596"/>
                  </a:lnTo>
                  <a:cubicBezTo>
                    <a:pt x="2363732" y="387129"/>
                    <a:pt x="2311417" y="439443"/>
                    <a:pt x="2246884" y="439443"/>
                  </a:cubicBezTo>
                  <a:lnTo>
                    <a:pt x="116847" y="439443"/>
                  </a:lnTo>
                  <a:cubicBezTo>
                    <a:pt x="52314" y="439443"/>
                    <a:pt x="0" y="387129"/>
                    <a:pt x="0" y="322596"/>
                  </a:cubicBezTo>
                  <a:lnTo>
                    <a:pt x="0" y="116847"/>
                  </a:lnTo>
                  <a:cubicBezTo>
                    <a:pt x="0" y="52314"/>
                    <a:pt x="52314" y="0"/>
                    <a:pt x="116847" y="0"/>
                  </a:cubicBezTo>
                  <a:close/>
                </a:path>
              </a:pathLst>
            </a:custGeom>
            <a:solidFill>
              <a:srgbClr val="106861"/>
            </a:solidFill>
            <a:ln w="19050" cap="rnd">
              <a:solidFill>
                <a:srgbClr val="CCDBDB"/>
              </a:solidFill>
              <a:prstDash val="solid"/>
              <a:round/>
            </a:ln>
          </p:spPr>
        </p:sp>
        <p:sp>
          <p:nvSpPr>
            <p:cNvPr name="TextBox 28" id="28"/>
            <p:cNvSpPr txBox="true"/>
            <p:nvPr/>
          </p:nvSpPr>
          <p:spPr>
            <a:xfrm>
              <a:off x="0" y="-66675"/>
              <a:ext cx="2363732" cy="506118"/>
            </a:xfrm>
            <a:prstGeom prst="rect">
              <a:avLst/>
            </a:prstGeom>
          </p:spPr>
          <p:txBody>
            <a:bodyPr anchor="ctr" rtlCol="false" tIns="0" lIns="0" bIns="0" rIns="0"/>
            <a:lstStyle/>
            <a:p>
              <a:pPr algn="ctr" marL="0" indent="0" lvl="0">
                <a:lnSpc>
                  <a:spcPts val="2346"/>
                </a:lnSpc>
                <a:spcBef>
                  <a:spcPct val="0"/>
                </a:spcBef>
              </a:pPr>
              <a:r>
                <a:rPr lang="en-US" sz="1700">
                  <a:solidFill>
                    <a:srgbClr val="FFFFFF"/>
                  </a:solidFill>
                  <a:latin typeface="Akzidenz-Grotesk"/>
                  <a:ea typeface="Akzidenz-Grotesk"/>
                  <a:cs typeface="Akzidenz-Grotesk"/>
                  <a:sym typeface="Akzidenz-Grotesk"/>
                </a:rPr>
                <a:t>COST REDUCTION</a:t>
              </a:r>
            </a:p>
          </p:txBody>
        </p:sp>
      </p:grpSp>
      <p:sp>
        <p:nvSpPr>
          <p:cNvPr name="TextBox 29" id="29"/>
          <p:cNvSpPr txBox="true"/>
          <p:nvPr/>
        </p:nvSpPr>
        <p:spPr>
          <a:xfrm rot="0">
            <a:off x="507657" y="6497197"/>
            <a:ext cx="2750992" cy="2737393"/>
          </a:xfrm>
          <a:prstGeom prst="rect">
            <a:avLst/>
          </a:prstGeom>
        </p:spPr>
        <p:txBody>
          <a:bodyPr anchor="t" rtlCol="false" tIns="0" lIns="0" bIns="0" rIns="0">
            <a:spAutoFit/>
          </a:bodyPr>
          <a:lstStyle/>
          <a:p>
            <a:pPr algn="l" marL="363337" indent="-181669" lvl="1">
              <a:lnSpc>
                <a:spcPts val="2440"/>
              </a:lnSpc>
              <a:buFont typeface="Arial"/>
              <a:buChar char="•"/>
            </a:pPr>
            <a:r>
              <a:rPr lang="en-US" b="true" sz="1682">
                <a:solidFill>
                  <a:srgbClr val="343432"/>
                </a:solidFill>
                <a:latin typeface="Open Sauce Bold"/>
                <a:ea typeface="Open Sauce Bold"/>
                <a:cs typeface="Open Sauce Bold"/>
                <a:sym typeface="Open Sauce Bold"/>
              </a:rPr>
              <a:t>Traditional System:</a:t>
            </a:r>
            <a:r>
              <a:rPr lang="en-US" sz="1682">
                <a:solidFill>
                  <a:srgbClr val="343432"/>
                </a:solidFill>
                <a:latin typeface="Open Sauce"/>
                <a:ea typeface="Open Sauce"/>
                <a:cs typeface="Open Sauce"/>
                <a:sym typeface="Open Sauce"/>
              </a:rPr>
              <a:t> International transfers took 1–3 days.</a:t>
            </a:r>
          </a:p>
          <a:p>
            <a:pPr algn="l" marL="363337" indent="-181669" lvl="1">
              <a:lnSpc>
                <a:spcPts val="2440"/>
              </a:lnSpc>
              <a:buFont typeface="Arial"/>
              <a:buChar char="•"/>
            </a:pPr>
            <a:r>
              <a:rPr lang="en-US" b="true" sz="1682">
                <a:solidFill>
                  <a:srgbClr val="343432"/>
                </a:solidFill>
                <a:latin typeface="Open Sauce Bold"/>
                <a:ea typeface="Open Sauce Bold"/>
                <a:cs typeface="Open Sauce Bold"/>
                <a:sym typeface="Open Sauce Bold"/>
              </a:rPr>
              <a:t>Al-Salam Block:</a:t>
            </a:r>
            <a:r>
              <a:rPr lang="en-US" sz="1682">
                <a:solidFill>
                  <a:srgbClr val="343432"/>
                </a:solidFill>
                <a:latin typeface="Open Sauce"/>
                <a:ea typeface="Open Sauce"/>
                <a:cs typeface="Open Sauce"/>
                <a:sym typeface="Open Sauce"/>
              </a:rPr>
              <a:t> Transfers completed in under 0.1 seconds.</a:t>
            </a:r>
          </a:p>
          <a:p>
            <a:pPr algn="l" marL="363337" indent="-181669" lvl="1">
              <a:lnSpc>
                <a:spcPts val="2440"/>
              </a:lnSpc>
              <a:buFont typeface="Arial"/>
              <a:buChar char="•"/>
            </a:pPr>
            <a:r>
              <a:rPr lang="en-US" b="true" sz="1682">
                <a:solidFill>
                  <a:srgbClr val="343432"/>
                </a:solidFill>
                <a:latin typeface="Open Sauce Bold"/>
                <a:ea typeface="Open Sauce Bold"/>
                <a:cs typeface="Open Sauce Bold"/>
                <a:sym typeface="Open Sauce Bold"/>
              </a:rPr>
              <a:t> Result:</a:t>
            </a:r>
            <a:r>
              <a:rPr lang="en-US" sz="1682">
                <a:solidFill>
                  <a:srgbClr val="343432"/>
                </a:solidFill>
                <a:latin typeface="Open Sauce"/>
                <a:ea typeface="Open Sauce"/>
                <a:cs typeface="Open Sauce"/>
                <a:sym typeface="Open Sauce"/>
              </a:rPr>
              <a:t> Over 99% faster transaction processing.</a:t>
            </a:r>
          </a:p>
        </p:txBody>
      </p:sp>
      <p:sp>
        <p:nvSpPr>
          <p:cNvPr name="TextBox 30" id="30"/>
          <p:cNvSpPr txBox="true"/>
          <p:nvPr/>
        </p:nvSpPr>
        <p:spPr>
          <a:xfrm rot="0">
            <a:off x="4077372" y="6516247"/>
            <a:ext cx="2866825" cy="2491090"/>
          </a:xfrm>
          <a:prstGeom prst="rect">
            <a:avLst/>
          </a:prstGeom>
        </p:spPr>
        <p:txBody>
          <a:bodyPr anchor="t" rtlCol="false" tIns="0" lIns="0" bIns="0" rIns="0">
            <a:spAutoFit/>
          </a:bodyPr>
          <a:lstStyle/>
          <a:p>
            <a:pPr algn="l" marL="363335" indent="-181668" lvl="1">
              <a:lnSpc>
                <a:spcPts val="2204"/>
              </a:lnSpc>
              <a:buFont typeface="Arial"/>
              <a:buChar char="•"/>
            </a:pPr>
            <a:r>
              <a:rPr lang="en-US" b="true" sz="1682">
                <a:solidFill>
                  <a:srgbClr val="343432"/>
                </a:solidFill>
                <a:latin typeface="Open Sauce Bold"/>
                <a:ea typeface="Open Sauce Bold"/>
                <a:cs typeface="Open Sauce Bold"/>
                <a:sym typeface="Open Sauce Bold"/>
              </a:rPr>
              <a:t>Traditional operations</a:t>
            </a:r>
            <a:r>
              <a:rPr lang="en-US" sz="1682">
                <a:solidFill>
                  <a:srgbClr val="343432"/>
                </a:solidFill>
                <a:latin typeface="Open Sauce"/>
                <a:ea typeface="Open Sauce"/>
                <a:cs typeface="Open Sauce"/>
                <a:sym typeface="Open Sauce"/>
              </a:rPr>
              <a:t> involved high fees (up to 2000 DZD).</a:t>
            </a:r>
          </a:p>
          <a:p>
            <a:pPr algn="l" marL="363335" indent="-181668" lvl="1">
              <a:lnSpc>
                <a:spcPts val="2204"/>
              </a:lnSpc>
              <a:buFont typeface="Arial"/>
              <a:buChar char="•"/>
            </a:pPr>
            <a:r>
              <a:rPr lang="en-US" b="true" sz="1682">
                <a:solidFill>
                  <a:srgbClr val="343432"/>
                </a:solidFill>
                <a:latin typeface="Open Sauce Bold"/>
                <a:ea typeface="Open Sauce Bold"/>
                <a:cs typeface="Open Sauce Bold"/>
                <a:sym typeface="Open Sauce Bold"/>
              </a:rPr>
              <a:t>Blockchain system</a:t>
            </a:r>
            <a:r>
              <a:rPr lang="en-US" sz="1682">
                <a:solidFill>
                  <a:srgbClr val="343432"/>
                </a:solidFill>
                <a:latin typeface="Open Sauce"/>
                <a:ea typeface="Open Sauce"/>
                <a:cs typeface="Open Sauce"/>
                <a:sym typeface="Open Sauce"/>
              </a:rPr>
              <a:t> removed intermediaries and manual steps.</a:t>
            </a:r>
          </a:p>
          <a:p>
            <a:pPr algn="l" marL="363335" indent="-181668" lvl="1">
              <a:lnSpc>
                <a:spcPts val="2204"/>
              </a:lnSpc>
              <a:buFont typeface="Arial"/>
              <a:buChar char="•"/>
            </a:pPr>
            <a:r>
              <a:rPr lang="en-US" sz="1682">
                <a:solidFill>
                  <a:srgbClr val="343432"/>
                </a:solidFill>
                <a:latin typeface="Open Sauce"/>
                <a:ea typeface="Open Sauce"/>
                <a:cs typeface="Open Sauce"/>
                <a:sym typeface="Open Sauce"/>
              </a:rPr>
              <a:t> </a:t>
            </a:r>
            <a:r>
              <a:rPr lang="en-US" b="true" sz="1682">
                <a:solidFill>
                  <a:srgbClr val="343432"/>
                </a:solidFill>
                <a:latin typeface="Open Sauce Bold"/>
                <a:ea typeface="Open Sauce Bold"/>
                <a:cs typeface="Open Sauce Bold"/>
                <a:sym typeface="Open Sauce Bold"/>
              </a:rPr>
              <a:t>Result:</a:t>
            </a:r>
            <a:r>
              <a:rPr lang="en-US" sz="1682">
                <a:solidFill>
                  <a:srgbClr val="343432"/>
                </a:solidFill>
                <a:latin typeface="Open Sauce"/>
                <a:ea typeface="Open Sauce"/>
                <a:cs typeface="Open Sauce"/>
                <a:sym typeface="Open Sauce"/>
              </a:rPr>
              <a:t> Up to 50% cost savings in simulated transactions.</a:t>
            </a:r>
          </a:p>
        </p:txBody>
      </p:sp>
      <p:grpSp>
        <p:nvGrpSpPr>
          <p:cNvPr name="Group 31" id="31"/>
          <p:cNvGrpSpPr/>
          <p:nvPr/>
        </p:nvGrpSpPr>
        <p:grpSpPr>
          <a:xfrm rot="0">
            <a:off x="11155243" y="3233861"/>
            <a:ext cx="3231140" cy="6346398"/>
            <a:chOff x="0" y="0"/>
            <a:chExt cx="1438367" cy="2825148"/>
          </a:xfrm>
        </p:grpSpPr>
        <p:sp>
          <p:nvSpPr>
            <p:cNvPr name="Freeform 32" id="32"/>
            <p:cNvSpPr/>
            <p:nvPr/>
          </p:nvSpPr>
          <p:spPr>
            <a:xfrm flipH="false" flipV="false" rot="0">
              <a:off x="0" y="0"/>
              <a:ext cx="1438367" cy="2825148"/>
            </a:xfrm>
            <a:custGeom>
              <a:avLst/>
              <a:gdLst/>
              <a:ahLst/>
              <a:cxnLst/>
              <a:rect r="r" b="b" t="t" l="l"/>
              <a:pathLst>
                <a:path h="2825148" w="1438367">
                  <a:moveTo>
                    <a:pt x="74277" y="0"/>
                  </a:moveTo>
                  <a:lnTo>
                    <a:pt x="1364090" y="0"/>
                  </a:lnTo>
                  <a:cubicBezTo>
                    <a:pt x="1383789" y="0"/>
                    <a:pt x="1402682" y="7826"/>
                    <a:pt x="1416612" y="21755"/>
                  </a:cubicBezTo>
                  <a:cubicBezTo>
                    <a:pt x="1430541" y="35685"/>
                    <a:pt x="1438367" y="54578"/>
                    <a:pt x="1438367" y="74277"/>
                  </a:cubicBezTo>
                  <a:lnTo>
                    <a:pt x="1438367" y="2750871"/>
                  </a:lnTo>
                  <a:cubicBezTo>
                    <a:pt x="1438367" y="2770570"/>
                    <a:pt x="1430541" y="2789463"/>
                    <a:pt x="1416612" y="2803393"/>
                  </a:cubicBezTo>
                  <a:cubicBezTo>
                    <a:pt x="1402682" y="2817322"/>
                    <a:pt x="1383789" y="2825148"/>
                    <a:pt x="1364090" y="2825148"/>
                  </a:cubicBezTo>
                  <a:lnTo>
                    <a:pt x="74277" y="2825148"/>
                  </a:lnTo>
                  <a:cubicBezTo>
                    <a:pt x="54578" y="2825148"/>
                    <a:pt x="35685" y="2817322"/>
                    <a:pt x="21755" y="2803393"/>
                  </a:cubicBezTo>
                  <a:cubicBezTo>
                    <a:pt x="7826" y="2789463"/>
                    <a:pt x="0" y="2770570"/>
                    <a:pt x="0" y="2750871"/>
                  </a:cubicBezTo>
                  <a:lnTo>
                    <a:pt x="0" y="74277"/>
                  </a:lnTo>
                  <a:cubicBezTo>
                    <a:pt x="0" y="54578"/>
                    <a:pt x="7826" y="35685"/>
                    <a:pt x="21755" y="21755"/>
                  </a:cubicBezTo>
                  <a:cubicBezTo>
                    <a:pt x="35685" y="7826"/>
                    <a:pt x="54578" y="0"/>
                    <a:pt x="74277" y="0"/>
                  </a:cubicBezTo>
                  <a:close/>
                </a:path>
              </a:pathLst>
            </a:custGeom>
            <a:solidFill>
              <a:srgbClr val="FFFFFF"/>
            </a:solidFill>
            <a:ln w="47625" cap="rnd">
              <a:solidFill>
                <a:srgbClr val="42857E"/>
              </a:solidFill>
              <a:prstDash val="solid"/>
              <a:round/>
            </a:ln>
          </p:spPr>
        </p:sp>
        <p:sp>
          <p:nvSpPr>
            <p:cNvPr name="TextBox 33" id="33"/>
            <p:cNvSpPr txBox="true"/>
            <p:nvPr/>
          </p:nvSpPr>
          <p:spPr>
            <a:xfrm>
              <a:off x="0" y="-38100"/>
              <a:ext cx="1438367" cy="2863248"/>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34" id="34"/>
          <p:cNvGrpSpPr/>
          <p:nvPr/>
        </p:nvGrpSpPr>
        <p:grpSpPr>
          <a:xfrm rot="0">
            <a:off x="11382700" y="3457939"/>
            <a:ext cx="2724514" cy="2724514"/>
            <a:chOff x="0" y="0"/>
            <a:chExt cx="6350000" cy="6350000"/>
          </a:xfrm>
        </p:grpSpPr>
        <p:sp>
          <p:nvSpPr>
            <p:cNvPr name="Freeform 35" id="35"/>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l="-25344" t="0" r="-25344" b="0"/>
              </a:stretch>
            </a:blipFill>
          </p:spPr>
        </p:sp>
      </p:grpSp>
      <p:grpSp>
        <p:nvGrpSpPr>
          <p:cNvPr name="Group 36" id="36"/>
          <p:cNvGrpSpPr/>
          <p:nvPr/>
        </p:nvGrpSpPr>
        <p:grpSpPr>
          <a:xfrm rot="0">
            <a:off x="507657" y="5858183"/>
            <a:ext cx="2720808" cy="521625"/>
            <a:chOff x="0" y="0"/>
            <a:chExt cx="2367461" cy="453882"/>
          </a:xfrm>
        </p:grpSpPr>
        <p:sp>
          <p:nvSpPr>
            <p:cNvPr name="Freeform 37" id="37"/>
            <p:cNvSpPr/>
            <p:nvPr/>
          </p:nvSpPr>
          <p:spPr>
            <a:xfrm flipH="false" flipV="false" rot="0">
              <a:off x="0" y="0"/>
              <a:ext cx="2367461" cy="453882"/>
            </a:xfrm>
            <a:custGeom>
              <a:avLst/>
              <a:gdLst/>
              <a:ahLst/>
              <a:cxnLst/>
              <a:rect r="r" b="b" t="t" l="l"/>
              <a:pathLst>
                <a:path h="453882" w="2367461">
                  <a:moveTo>
                    <a:pt x="116663" y="0"/>
                  </a:moveTo>
                  <a:lnTo>
                    <a:pt x="2250797" y="0"/>
                  </a:lnTo>
                  <a:cubicBezTo>
                    <a:pt x="2281739" y="0"/>
                    <a:pt x="2311412" y="12291"/>
                    <a:pt x="2333291" y="34170"/>
                  </a:cubicBezTo>
                  <a:cubicBezTo>
                    <a:pt x="2355170" y="56049"/>
                    <a:pt x="2367461" y="85722"/>
                    <a:pt x="2367461" y="116663"/>
                  </a:cubicBezTo>
                  <a:lnTo>
                    <a:pt x="2367461" y="337219"/>
                  </a:lnTo>
                  <a:cubicBezTo>
                    <a:pt x="2367461" y="401650"/>
                    <a:pt x="2315229" y="453882"/>
                    <a:pt x="2250797" y="453882"/>
                  </a:cubicBezTo>
                  <a:lnTo>
                    <a:pt x="116663" y="453882"/>
                  </a:lnTo>
                  <a:cubicBezTo>
                    <a:pt x="52232" y="453882"/>
                    <a:pt x="0" y="401650"/>
                    <a:pt x="0" y="337219"/>
                  </a:cubicBezTo>
                  <a:lnTo>
                    <a:pt x="0" y="116663"/>
                  </a:lnTo>
                  <a:cubicBezTo>
                    <a:pt x="0" y="52232"/>
                    <a:pt x="52232" y="0"/>
                    <a:pt x="116663" y="0"/>
                  </a:cubicBezTo>
                  <a:close/>
                </a:path>
              </a:pathLst>
            </a:custGeom>
            <a:solidFill>
              <a:srgbClr val="106861"/>
            </a:solidFill>
            <a:ln w="28575" cap="rnd">
              <a:solidFill>
                <a:srgbClr val="CCDBDB"/>
              </a:solidFill>
              <a:prstDash val="solid"/>
              <a:round/>
            </a:ln>
          </p:spPr>
        </p:sp>
        <p:sp>
          <p:nvSpPr>
            <p:cNvPr name="TextBox 38" id="38"/>
            <p:cNvSpPr txBox="true"/>
            <p:nvPr/>
          </p:nvSpPr>
          <p:spPr>
            <a:xfrm>
              <a:off x="0" y="-66675"/>
              <a:ext cx="2367461" cy="520557"/>
            </a:xfrm>
            <a:prstGeom prst="rect">
              <a:avLst/>
            </a:prstGeom>
          </p:spPr>
          <p:txBody>
            <a:bodyPr anchor="ctr" rtlCol="false" tIns="0" lIns="0" bIns="0" rIns="0"/>
            <a:lstStyle/>
            <a:p>
              <a:pPr algn="ctr" marL="0" indent="0" lvl="0">
                <a:lnSpc>
                  <a:spcPts val="2346"/>
                </a:lnSpc>
                <a:spcBef>
                  <a:spcPct val="0"/>
                </a:spcBef>
              </a:pPr>
              <a:r>
                <a:rPr lang="en-US" sz="1700">
                  <a:solidFill>
                    <a:srgbClr val="FFFFFF"/>
                  </a:solidFill>
                  <a:latin typeface="Akzidenz-Grotesk"/>
                  <a:ea typeface="Akzidenz-Grotesk"/>
                  <a:cs typeface="Akzidenz-Grotesk"/>
                  <a:sym typeface="Akzidenz-Grotesk"/>
                </a:rPr>
                <a:t>SPEED</a:t>
              </a:r>
            </a:p>
          </p:txBody>
        </p:sp>
      </p:grpSp>
      <p:grpSp>
        <p:nvGrpSpPr>
          <p:cNvPr name="Group 39" id="39"/>
          <p:cNvGrpSpPr/>
          <p:nvPr/>
        </p:nvGrpSpPr>
        <p:grpSpPr>
          <a:xfrm rot="0">
            <a:off x="11237686" y="5858183"/>
            <a:ext cx="2988063" cy="575499"/>
            <a:chOff x="0" y="0"/>
            <a:chExt cx="2600009" cy="500759"/>
          </a:xfrm>
        </p:grpSpPr>
        <p:sp>
          <p:nvSpPr>
            <p:cNvPr name="Freeform 40" id="40"/>
            <p:cNvSpPr/>
            <p:nvPr/>
          </p:nvSpPr>
          <p:spPr>
            <a:xfrm flipH="false" flipV="false" rot="0">
              <a:off x="0" y="0"/>
              <a:ext cx="2600009" cy="500760"/>
            </a:xfrm>
            <a:custGeom>
              <a:avLst/>
              <a:gdLst/>
              <a:ahLst/>
              <a:cxnLst/>
              <a:rect r="r" b="b" t="t" l="l"/>
              <a:pathLst>
                <a:path h="500760" w="2600009">
                  <a:moveTo>
                    <a:pt x="106229" y="0"/>
                  </a:moveTo>
                  <a:lnTo>
                    <a:pt x="2493780" y="0"/>
                  </a:lnTo>
                  <a:cubicBezTo>
                    <a:pt x="2552448" y="0"/>
                    <a:pt x="2600009" y="47560"/>
                    <a:pt x="2600009" y="106229"/>
                  </a:cubicBezTo>
                  <a:lnTo>
                    <a:pt x="2600009" y="394531"/>
                  </a:lnTo>
                  <a:cubicBezTo>
                    <a:pt x="2600009" y="453199"/>
                    <a:pt x="2552448" y="500760"/>
                    <a:pt x="2493780" y="500760"/>
                  </a:cubicBezTo>
                  <a:lnTo>
                    <a:pt x="106229" y="500760"/>
                  </a:lnTo>
                  <a:cubicBezTo>
                    <a:pt x="47560" y="500760"/>
                    <a:pt x="0" y="453199"/>
                    <a:pt x="0" y="394531"/>
                  </a:cubicBezTo>
                  <a:lnTo>
                    <a:pt x="0" y="106229"/>
                  </a:lnTo>
                  <a:cubicBezTo>
                    <a:pt x="0" y="47560"/>
                    <a:pt x="47560" y="0"/>
                    <a:pt x="106229" y="0"/>
                  </a:cubicBezTo>
                  <a:close/>
                </a:path>
              </a:pathLst>
            </a:custGeom>
            <a:solidFill>
              <a:srgbClr val="106861"/>
            </a:solidFill>
            <a:ln w="19050" cap="rnd">
              <a:solidFill>
                <a:srgbClr val="CCDBDB"/>
              </a:solidFill>
              <a:prstDash val="solid"/>
              <a:round/>
            </a:ln>
          </p:spPr>
        </p:sp>
        <p:sp>
          <p:nvSpPr>
            <p:cNvPr name="TextBox 41" id="41"/>
            <p:cNvSpPr txBox="true"/>
            <p:nvPr/>
          </p:nvSpPr>
          <p:spPr>
            <a:xfrm>
              <a:off x="0" y="-28575"/>
              <a:ext cx="2600009" cy="529334"/>
            </a:xfrm>
            <a:prstGeom prst="rect">
              <a:avLst/>
            </a:prstGeom>
          </p:spPr>
          <p:txBody>
            <a:bodyPr anchor="ctr" rtlCol="false" tIns="0" lIns="0" bIns="0" rIns="0"/>
            <a:lstStyle/>
            <a:p>
              <a:pPr algn="ctr" marL="0" indent="0" lvl="0">
                <a:lnSpc>
                  <a:spcPts val="2484"/>
                </a:lnSpc>
                <a:spcBef>
                  <a:spcPct val="0"/>
                </a:spcBef>
              </a:pPr>
              <a:r>
                <a:rPr lang="en-US" sz="1800">
                  <a:solidFill>
                    <a:srgbClr val="FFFFFF"/>
                  </a:solidFill>
                  <a:latin typeface="Open Sauce"/>
                  <a:ea typeface="Open Sauce"/>
                  <a:cs typeface="Open Sauce"/>
                  <a:sym typeface="Open Sauce"/>
                </a:rPr>
                <a:t>TRANSPARENCY &amp; TRUST</a:t>
              </a:r>
            </a:p>
          </p:txBody>
        </p:sp>
      </p:grpSp>
      <p:grpSp>
        <p:nvGrpSpPr>
          <p:cNvPr name="Group 42" id="42"/>
          <p:cNvGrpSpPr/>
          <p:nvPr/>
        </p:nvGrpSpPr>
        <p:grpSpPr>
          <a:xfrm rot="0">
            <a:off x="7769926" y="5858183"/>
            <a:ext cx="2718567" cy="564709"/>
            <a:chOff x="0" y="0"/>
            <a:chExt cx="2365511" cy="491371"/>
          </a:xfrm>
        </p:grpSpPr>
        <p:sp>
          <p:nvSpPr>
            <p:cNvPr name="Freeform 43" id="43"/>
            <p:cNvSpPr/>
            <p:nvPr/>
          </p:nvSpPr>
          <p:spPr>
            <a:xfrm flipH="false" flipV="false" rot="0">
              <a:off x="0" y="0"/>
              <a:ext cx="2365511" cy="491371"/>
            </a:xfrm>
            <a:custGeom>
              <a:avLst/>
              <a:gdLst/>
              <a:ahLst/>
              <a:cxnLst/>
              <a:rect r="r" b="b" t="t" l="l"/>
              <a:pathLst>
                <a:path h="491371" w="2365511">
                  <a:moveTo>
                    <a:pt x="116760" y="0"/>
                  </a:moveTo>
                  <a:lnTo>
                    <a:pt x="2248752" y="0"/>
                  </a:lnTo>
                  <a:cubicBezTo>
                    <a:pt x="2313236" y="0"/>
                    <a:pt x="2365511" y="52275"/>
                    <a:pt x="2365511" y="116760"/>
                  </a:cubicBezTo>
                  <a:lnTo>
                    <a:pt x="2365511" y="374611"/>
                  </a:lnTo>
                  <a:cubicBezTo>
                    <a:pt x="2365511" y="439096"/>
                    <a:pt x="2313236" y="491371"/>
                    <a:pt x="2248752" y="491371"/>
                  </a:cubicBezTo>
                  <a:lnTo>
                    <a:pt x="116760" y="491371"/>
                  </a:lnTo>
                  <a:cubicBezTo>
                    <a:pt x="52275" y="491371"/>
                    <a:pt x="0" y="439096"/>
                    <a:pt x="0" y="374611"/>
                  </a:cubicBezTo>
                  <a:lnTo>
                    <a:pt x="0" y="116760"/>
                  </a:lnTo>
                  <a:cubicBezTo>
                    <a:pt x="0" y="52275"/>
                    <a:pt x="52275" y="0"/>
                    <a:pt x="116760" y="0"/>
                  </a:cubicBezTo>
                  <a:close/>
                </a:path>
              </a:pathLst>
            </a:custGeom>
            <a:solidFill>
              <a:srgbClr val="106861"/>
            </a:solidFill>
            <a:ln w="19050" cap="rnd">
              <a:solidFill>
                <a:srgbClr val="CCDBDB"/>
              </a:solidFill>
              <a:prstDash val="solid"/>
              <a:round/>
            </a:ln>
          </p:spPr>
        </p:sp>
        <p:sp>
          <p:nvSpPr>
            <p:cNvPr name="TextBox 44" id="44"/>
            <p:cNvSpPr txBox="true"/>
            <p:nvPr/>
          </p:nvSpPr>
          <p:spPr>
            <a:xfrm>
              <a:off x="0" y="-57150"/>
              <a:ext cx="2365511" cy="548521"/>
            </a:xfrm>
            <a:prstGeom prst="rect">
              <a:avLst/>
            </a:prstGeom>
          </p:spPr>
          <p:txBody>
            <a:bodyPr anchor="ctr" rtlCol="false" tIns="0" lIns="0" bIns="0" rIns="0"/>
            <a:lstStyle/>
            <a:p>
              <a:pPr algn="ctr" marL="0" indent="0" lvl="0">
                <a:lnSpc>
                  <a:spcPts val="2208"/>
                </a:lnSpc>
                <a:spcBef>
                  <a:spcPct val="0"/>
                </a:spcBef>
              </a:pPr>
              <a:r>
                <a:rPr lang="en-US" sz="1600">
                  <a:solidFill>
                    <a:srgbClr val="FFFFFF"/>
                  </a:solidFill>
                  <a:latin typeface="Akzidenz-Grotesk"/>
                  <a:ea typeface="Akzidenz-Grotesk"/>
                  <a:cs typeface="Akzidenz-Grotesk"/>
                  <a:sym typeface="Akzidenz-Grotesk"/>
                </a:rPr>
                <a:t>ENHANCED SECURITY</a:t>
              </a:r>
            </a:p>
          </p:txBody>
        </p:sp>
      </p:grpSp>
      <p:sp>
        <p:nvSpPr>
          <p:cNvPr name="Freeform 45" id="45"/>
          <p:cNvSpPr/>
          <p:nvPr/>
        </p:nvSpPr>
        <p:spPr>
          <a:xfrm flipH="false" flipV="false" rot="0">
            <a:off x="14844637" y="9481312"/>
            <a:ext cx="3175781" cy="453347"/>
          </a:xfrm>
          <a:custGeom>
            <a:avLst/>
            <a:gdLst/>
            <a:ahLst/>
            <a:cxnLst/>
            <a:rect r="r" b="b" t="t" l="l"/>
            <a:pathLst>
              <a:path h="453347" w="3175781">
                <a:moveTo>
                  <a:pt x="0" y="0"/>
                </a:moveTo>
                <a:lnTo>
                  <a:pt x="3175780" y="0"/>
                </a:lnTo>
                <a:lnTo>
                  <a:pt x="3175780" y="453347"/>
                </a:lnTo>
                <a:lnTo>
                  <a:pt x="0" y="453347"/>
                </a:lnTo>
                <a:lnTo>
                  <a:pt x="0" y="0"/>
                </a:lnTo>
                <a:close/>
              </a:path>
            </a:pathLst>
          </a:custGeom>
          <a:blipFill>
            <a:blip r:embed="rId2">
              <a:alphaModFix amt="67000"/>
            </a:blip>
            <a:stretch>
              <a:fillRect l="-6598" t="-56610" r="-6598" b="0"/>
            </a:stretch>
          </a:blipFill>
        </p:spPr>
      </p:sp>
      <p:grpSp>
        <p:nvGrpSpPr>
          <p:cNvPr name="Group 46" id="46"/>
          <p:cNvGrpSpPr/>
          <p:nvPr/>
        </p:nvGrpSpPr>
        <p:grpSpPr>
          <a:xfrm rot="0">
            <a:off x="14789277" y="3233861"/>
            <a:ext cx="3231140" cy="6346398"/>
            <a:chOff x="0" y="0"/>
            <a:chExt cx="1438367" cy="2825148"/>
          </a:xfrm>
        </p:grpSpPr>
        <p:sp>
          <p:nvSpPr>
            <p:cNvPr name="Freeform 47" id="47"/>
            <p:cNvSpPr/>
            <p:nvPr/>
          </p:nvSpPr>
          <p:spPr>
            <a:xfrm flipH="false" flipV="false" rot="0">
              <a:off x="0" y="0"/>
              <a:ext cx="1438367" cy="2825148"/>
            </a:xfrm>
            <a:custGeom>
              <a:avLst/>
              <a:gdLst/>
              <a:ahLst/>
              <a:cxnLst/>
              <a:rect r="r" b="b" t="t" l="l"/>
              <a:pathLst>
                <a:path h="2825148" w="1438367">
                  <a:moveTo>
                    <a:pt x="74277" y="0"/>
                  </a:moveTo>
                  <a:lnTo>
                    <a:pt x="1364090" y="0"/>
                  </a:lnTo>
                  <a:cubicBezTo>
                    <a:pt x="1383789" y="0"/>
                    <a:pt x="1402682" y="7826"/>
                    <a:pt x="1416612" y="21755"/>
                  </a:cubicBezTo>
                  <a:cubicBezTo>
                    <a:pt x="1430541" y="35685"/>
                    <a:pt x="1438367" y="54578"/>
                    <a:pt x="1438367" y="74277"/>
                  </a:cubicBezTo>
                  <a:lnTo>
                    <a:pt x="1438367" y="2750871"/>
                  </a:lnTo>
                  <a:cubicBezTo>
                    <a:pt x="1438367" y="2770570"/>
                    <a:pt x="1430541" y="2789463"/>
                    <a:pt x="1416612" y="2803393"/>
                  </a:cubicBezTo>
                  <a:cubicBezTo>
                    <a:pt x="1402682" y="2817322"/>
                    <a:pt x="1383789" y="2825148"/>
                    <a:pt x="1364090" y="2825148"/>
                  </a:cubicBezTo>
                  <a:lnTo>
                    <a:pt x="74277" y="2825148"/>
                  </a:lnTo>
                  <a:cubicBezTo>
                    <a:pt x="54578" y="2825148"/>
                    <a:pt x="35685" y="2817322"/>
                    <a:pt x="21755" y="2803393"/>
                  </a:cubicBezTo>
                  <a:cubicBezTo>
                    <a:pt x="7826" y="2789463"/>
                    <a:pt x="0" y="2770570"/>
                    <a:pt x="0" y="2750871"/>
                  </a:cubicBezTo>
                  <a:lnTo>
                    <a:pt x="0" y="74277"/>
                  </a:lnTo>
                  <a:cubicBezTo>
                    <a:pt x="0" y="54578"/>
                    <a:pt x="7826" y="35685"/>
                    <a:pt x="21755" y="21755"/>
                  </a:cubicBezTo>
                  <a:cubicBezTo>
                    <a:pt x="35685" y="7826"/>
                    <a:pt x="54578" y="0"/>
                    <a:pt x="74277" y="0"/>
                  </a:cubicBezTo>
                  <a:close/>
                </a:path>
              </a:pathLst>
            </a:custGeom>
            <a:solidFill>
              <a:srgbClr val="FFFFFF"/>
            </a:solidFill>
            <a:ln w="47625" cap="rnd">
              <a:solidFill>
                <a:srgbClr val="035D61"/>
              </a:solidFill>
              <a:prstDash val="solid"/>
              <a:round/>
            </a:ln>
          </p:spPr>
        </p:sp>
        <p:sp>
          <p:nvSpPr>
            <p:cNvPr name="TextBox 48" id="48"/>
            <p:cNvSpPr txBox="true"/>
            <p:nvPr/>
          </p:nvSpPr>
          <p:spPr>
            <a:xfrm>
              <a:off x="0" y="-38100"/>
              <a:ext cx="1438367" cy="2863248"/>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49" id="49"/>
          <p:cNvGrpSpPr/>
          <p:nvPr/>
        </p:nvGrpSpPr>
        <p:grpSpPr>
          <a:xfrm rot="0">
            <a:off x="15016734" y="3457939"/>
            <a:ext cx="2724514" cy="2724514"/>
            <a:chOff x="0" y="0"/>
            <a:chExt cx="6350000" cy="6350000"/>
          </a:xfrm>
        </p:grpSpPr>
        <p:sp>
          <p:nvSpPr>
            <p:cNvPr name="Freeform 50" id="50"/>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7"/>
              <a:stretch>
                <a:fillRect l="-45583" t="0" r="-45583" b="0"/>
              </a:stretch>
            </a:blipFill>
          </p:spPr>
        </p:sp>
      </p:grpSp>
      <p:grpSp>
        <p:nvGrpSpPr>
          <p:cNvPr name="Group 51" id="51"/>
          <p:cNvGrpSpPr/>
          <p:nvPr/>
        </p:nvGrpSpPr>
        <p:grpSpPr>
          <a:xfrm rot="0">
            <a:off x="15015033" y="5858183"/>
            <a:ext cx="2765310" cy="587579"/>
            <a:chOff x="0" y="0"/>
            <a:chExt cx="2406184" cy="511271"/>
          </a:xfrm>
        </p:grpSpPr>
        <p:sp>
          <p:nvSpPr>
            <p:cNvPr name="Freeform 52" id="52"/>
            <p:cNvSpPr/>
            <p:nvPr/>
          </p:nvSpPr>
          <p:spPr>
            <a:xfrm flipH="false" flipV="false" rot="0">
              <a:off x="0" y="0"/>
              <a:ext cx="2406184" cy="511271"/>
            </a:xfrm>
            <a:custGeom>
              <a:avLst/>
              <a:gdLst/>
              <a:ahLst/>
              <a:cxnLst/>
              <a:rect r="r" b="b" t="t" l="l"/>
              <a:pathLst>
                <a:path h="511271" w="2406184">
                  <a:moveTo>
                    <a:pt x="114786" y="0"/>
                  </a:moveTo>
                  <a:lnTo>
                    <a:pt x="2291398" y="0"/>
                  </a:lnTo>
                  <a:cubicBezTo>
                    <a:pt x="2354793" y="0"/>
                    <a:pt x="2406184" y="51391"/>
                    <a:pt x="2406184" y="114786"/>
                  </a:cubicBezTo>
                  <a:lnTo>
                    <a:pt x="2406184" y="396485"/>
                  </a:lnTo>
                  <a:cubicBezTo>
                    <a:pt x="2406184" y="459879"/>
                    <a:pt x="2354793" y="511271"/>
                    <a:pt x="2291398" y="511271"/>
                  </a:cubicBezTo>
                  <a:lnTo>
                    <a:pt x="114786" y="511271"/>
                  </a:lnTo>
                  <a:cubicBezTo>
                    <a:pt x="51391" y="511271"/>
                    <a:pt x="0" y="459879"/>
                    <a:pt x="0" y="396485"/>
                  </a:cubicBezTo>
                  <a:lnTo>
                    <a:pt x="0" y="114786"/>
                  </a:lnTo>
                  <a:cubicBezTo>
                    <a:pt x="0" y="51391"/>
                    <a:pt x="51391" y="0"/>
                    <a:pt x="114786" y="0"/>
                  </a:cubicBezTo>
                  <a:close/>
                </a:path>
              </a:pathLst>
            </a:custGeom>
            <a:solidFill>
              <a:srgbClr val="106861"/>
            </a:solidFill>
            <a:ln w="19050" cap="rnd">
              <a:solidFill>
                <a:srgbClr val="CCDBDB"/>
              </a:solidFill>
              <a:prstDash val="solid"/>
              <a:round/>
            </a:ln>
          </p:spPr>
        </p:sp>
        <p:sp>
          <p:nvSpPr>
            <p:cNvPr name="TextBox 53" id="53"/>
            <p:cNvSpPr txBox="true"/>
            <p:nvPr/>
          </p:nvSpPr>
          <p:spPr>
            <a:xfrm>
              <a:off x="0" y="38100"/>
              <a:ext cx="2406184" cy="473171"/>
            </a:xfrm>
            <a:prstGeom prst="rect">
              <a:avLst/>
            </a:prstGeom>
          </p:spPr>
          <p:txBody>
            <a:bodyPr anchor="ctr" rtlCol="false" tIns="0" lIns="0" bIns="0" rIns="0"/>
            <a:lstStyle/>
            <a:p>
              <a:pPr algn="ctr" marL="0" indent="0" lvl="0">
                <a:lnSpc>
                  <a:spcPts val="1764"/>
                </a:lnSpc>
              </a:pPr>
              <a:r>
                <a:rPr lang="en-US" sz="1800">
                  <a:solidFill>
                    <a:srgbClr val="FFFFFF"/>
                  </a:solidFill>
                  <a:latin typeface="Open Sauce"/>
                  <a:ea typeface="Open Sauce"/>
                  <a:cs typeface="Open Sauce"/>
                  <a:sym typeface="Open Sauce"/>
                </a:rPr>
                <a:t>ISLAMIC FINANCE COMPLIANCE</a:t>
              </a:r>
            </a:p>
          </p:txBody>
        </p:sp>
      </p:grpSp>
      <p:sp>
        <p:nvSpPr>
          <p:cNvPr name="TextBox 54" id="54"/>
          <p:cNvSpPr txBox="true"/>
          <p:nvPr/>
        </p:nvSpPr>
        <p:spPr>
          <a:xfrm rot="0">
            <a:off x="7630736" y="6525772"/>
            <a:ext cx="2905382" cy="2651618"/>
          </a:xfrm>
          <a:prstGeom prst="rect">
            <a:avLst/>
          </a:prstGeom>
        </p:spPr>
        <p:txBody>
          <a:bodyPr anchor="t" rtlCol="false" tIns="0" lIns="0" bIns="0" rIns="0">
            <a:spAutoFit/>
          </a:bodyPr>
          <a:lstStyle/>
          <a:p>
            <a:pPr algn="l" marL="384925" indent="-192462" lvl="1">
              <a:lnSpc>
                <a:spcPts val="2335"/>
              </a:lnSpc>
              <a:buFont typeface="Arial"/>
              <a:buChar char="•"/>
            </a:pPr>
            <a:r>
              <a:rPr lang="en-US" b="true" sz="1782">
                <a:solidFill>
                  <a:srgbClr val="343432"/>
                </a:solidFill>
                <a:latin typeface="Open Sauce Bold"/>
                <a:ea typeface="Open Sauce Bold"/>
                <a:cs typeface="Open Sauce Bold"/>
                <a:sym typeface="Open Sauce Bold"/>
              </a:rPr>
              <a:t>Al-Salam Block </a:t>
            </a:r>
            <a:r>
              <a:rPr lang="en-US" sz="1782">
                <a:solidFill>
                  <a:srgbClr val="343432"/>
                </a:solidFill>
                <a:latin typeface="Open Sauce"/>
                <a:ea typeface="Open Sauce"/>
                <a:cs typeface="Open Sauce"/>
                <a:sym typeface="Open Sauce"/>
              </a:rPr>
              <a:t>used SHA-256 hashing and chain linking.</a:t>
            </a:r>
          </a:p>
          <a:p>
            <a:pPr algn="l" marL="384925" indent="-192462" lvl="1">
              <a:lnSpc>
                <a:spcPts val="2335"/>
              </a:lnSpc>
              <a:buFont typeface="Arial"/>
              <a:buChar char="•"/>
            </a:pPr>
            <a:r>
              <a:rPr lang="en-US" b="true" sz="1782">
                <a:solidFill>
                  <a:srgbClr val="343432"/>
                </a:solidFill>
                <a:latin typeface="Open Sauce Bold"/>
                <a:ea typeface="Open Sauce Bold"/>
                <a:cs typeface="Open Sauce Bold"/>
                <a:sym typeface="Open Sauce Bold"/>
              </a:rPr>
              <a:t>Any tampering</a:t>
            </a:r>
            <a:r>
              <a:rPr lang="en-US" sz="1782">
                <a:solidFill>
                  <a:srgbClr val="343432"/>
                </a:solidFill>
                <a:latin typeface="Open Sauce"/>
                <a:ea typeface="Open Sauce"/>
                <a:cs typeface="Open Sauce"/>
                <a:sym typeface="Open Sauce"/>
              </a:rPr>
              <a:t> would break the chain, exposing manipulation.</a:t>
            </a:r>
          </a:p>
          <a:p>
            <a:pPr algn="l" marL="384925" indent="-192462" lvl="1">
              <a:lnSpc>
                <a:spcPts val="2335"/>
              </a:lnSpc>
              <a:buFont typeface="Arial"/>
              <a:buChar char="•"/>
            </a:pPr>
            <a:r>
              <a:rPr lang="en-US" b="true" sz="1782">
                <a:solidFill>
                  <a:srgbClr val="343432"/>
                </a:solidFill>
                <a:latin typeface="Open Sauce Bold"/>
                <a:ea typeface="Open Sauce Bold"/>
                <a:cs typeface="Open Sauce Bold"/>
                <a:sym typeface="Open Sauce Bold"/>
              </a:rPr>
              <a:t>Result:</a:t>
            </a:r>
            <a:r>
              <a:rPr lang="en-US" sz="1782">
                <a:solidFill>
                  <a:srgbClr val="343432"/>
                </a:solidFill>
                <a:latin typeface="Open Sauce"/>
                <a:ea typeface="Open Sauce"/>
                <a:cs typeface="Open Sauce"/>
                <a:sym typeface="Open Sauce"/>
              </a:rPr>
              <a:t> Strong fraud protection and data integrity.</a:t>
            </a:r>
          </a:p>
        </p:txBody>
      </p:sp>
      <p:sp>
        <p:nvSpPr>
          <p:cNvPr name="TextBox 55" id="55"/>
          <p:cNvSpPr txBox="true"/>
          <p:nvPr/>
        </p:nvSpPr>
        <p:spPr>
          <a:xfrm rot="0">
            <a:off x="11369461" y="6606682"/>
            <a:ext cx="2750992" cy="2651618"/>
          </a:xfrm>
          <a:prstGeom prst="rect">
            <a:avLst/>
          </a:prstGeom>
        </p:spPr>
        <p:txBody>
          <a:bodyPr anchor="t" rtlCol="false" tIns="0" lIns="0" bIns="0" rIns="0">
            <a:spAutoFit/>
          </a:bodyPr>
          <a:lstStyle/>
          <a:p>
            <a:pPr algn="l" marL="384925" indent="-192462" lvl="1">
              <a:lnSpc>
                <a:spcPts val="2335"/>
              </a:lnSpc>
              <a:buFont typeface="Arial"/>
              <a:buChar char="•"/>
            </a:pPr>
            <a:r>
              <a:rPr lang="en-US" sz="1782">
                <a:solidFill>
                  <a:srgbClr val="343432"/>
                </a:solidFill>
                <a:latin typeface="Open Sauce"/>
                <a:ea typeface="Open Sauce"/>
                <a:cs typeface="Open Sauce"/>
                <a:sym typeface="Open Sauce"/>
              </a:rPr>
              <a:t>All transactions are visible and traceable in the </a:t>
            </a:r>
            <a:r>
              <a:rPr lang="en-US" b="true" sz="1782">
                <a:solidFill>
                  <a:srgbClr val="343432"/>
                </a:solidFill>
                <a:latin typeface="Open Sauce Bold"/>
                <a:ea typeface="Open Sauce Bold"/>
                <a:cs typeface="Open Sauce Bold"/>
                <a:sym typeface="Open Sauce Bold"/>
              </a:rPr>
              <a:t>blockchain.</a:t>
            </a:r>
          </a:p>
          <a:p>
            <a:pPr algn="l" marL="384925" indent="-192462" lvl="1">
              <a:lnSpc>
                <a:spcPts val="2335"/>
              </a:lnSpc>
              <a:buFont typeface="Arial"/>
              <a:buChar char="•"/>
            </a:pPr>
            <a:r>
              <a:rPr lang="en-US" b="true" sz="1782">
                <a:solidFill>
                  <a:srgbClr val="343432"/>
                </a:solidFill>
                <a:latin typeface="Open Sauce Bold"/>
                <a:ea typeface="Open Sauce Bold"/>
                <a:cs typeface="Open Sauce Bold"/>
                <a:sym typeface="Open Sauce Bold"/>
              </a:rPr>
              <a:t>The</a:t>
            </a:r>
            <a:r>
              <a:rPr lang="en-US" b="true" sz="1782">
                <a:solidFill>
                  <a:srgbClr val="343432"/>
                </a:solidFill>
                <a:latin typeface="Open Sauce Bold"/>
                <a:ea typeface="Open Sauce Bold"/>
                <a:cs typeface="Open Sauce Bold"/>
                <a:sym typeface="Open Sauce Bold"/>
              </a:rPr>
              <a:t> system </a:t>
            </a:r>
            <a:r>
              <a:rPr lang="en-US" sz="1782">
                <a:solidFill>
                  <a:srgbClr val="343432"/>
                </a:solidFill>
                <a:latin typeface="Open Sauce"/>
                <a:ea typeface="Open Sauce"/>
                <a:cs typeface="Open Sauce"/>
                <a:sym typeface="Open Sauce"/>
              </a:rPr>
              <a:t>ensures real-time access and auditability.</a:t>
            </a:r>
          </a:p>
          <a:p>
            <a:pPr algn="l" marL="384925" indent="-192462" lvl="1">
              <a:lnSpc>
                <a:spcPts val="2335"/>
              </a:lnSpc>
              <a:buFont typeface="Arial"/>
              <a:buChar char="•"/>
            </a:pPr>
            <a:r>
              <a:rPr lang="en-US" b="true" sz="1782">
                <a:solidFill>
                  <a:srgbClr val="343432"/>
                </a:solidFill>
                <a:latin typeface="Open Sauce Bold"/>
                <a:ea typeface="Open Sauce Bold"/>
                <a:cs typeface="Open Sauce Bold"/>
                <a:sym typeface="Open Sauce Bold"/>
              </a:rPr>
              <a:t>Result:</a:t>
            </a:r>
            <a:r>
              <a:rPr lang="en-US" sz="1782">
                <a:solidFill>
                  <a:srgbClr val="343432"/>
                </a:solidFill>
                <a:latin typeface="Open Sauce"/>
                <a:ea typeface="Open Sauce"/>
                <a:cs typeface="Open Sauce"/>
                <a:sym typeface="Open Sauce"/>
              </a:rPr>
              <a:t> Improved user trust and regulatory readiness.</a:t>
            </a:r>
          </a:p>
        </p:txBody>
      </p:sp>
      <p:sp>
        <p:nvSpPr>
          <p:cNvPr name="TextBox 56" id="56"/>
          <p:cNvSpPr txBox="true"/>
          <p:nvPr/>
        </p:nvSpPr>
        <p:spPr>
          <a:xfrm rot="0">
            <a:off x="15029352" y="6525772"/>
            <a:ext cx="2750992" cy="2946893"/>
          </a:xfrm>
          <a:prstGeom prst="rect">
            <a:avLst/>
          </a:prstGeom>
        </p:spPr>
        <p:txBody>
          <a:bodyPr anchor="t" rtlCol="false" tIns="0" lIns="0" bIns="0" rIns="0">
            <a:spAutoFit/>
          </a:bodyPr>
          <a:lstStyle/>
          <a:p>
            <a:pPr algn="l" marL="384925" indent="-192462" lvl="1">
              <a:lnSpc>
                <a:spcPts val="2335"/>
              </a:lnSpc>
              <a:buFont typeface="Arial"/>
              <a:buChar char="•"/>
            </a:pPr>
            <a:r>
              <a:rPr lang="en-US" b="true" sz="1782">
                <a:solidFill>
                  <a:srgbClr val="343432"/>
                </a:solidFill>
                <a:latin typeface="Open Sauce Bold"/>
                <a:ea typeface="Open Sauce Bold"/>
                <a:cs typeface="Open Sauce Bold"/>
                <a:sym typeface="Open Sauce Bold"/>
              </a:rPr>
              <a:t>Salam</a:t>
            </a:r>
            <a:r>
              <a:rPr lang="en-US" sz="1782">
                <a:solidFill>
                  <a:srgbClr val="343432"/>
                </a:solidFill>
                <a:latin typeface="Open Sauce"/>
                <a:ea typeface="Open Sauce"/>
                <a:cs typeface="Open Sauce"/>
                <a:sym typeface="Open Sauce"/>
              </a:rPr>
              <a:t> contracts were implemented as smart contr</a:t>
            </a:r>
            <a:r>
              <a:rPr lang="en-US" sz="1782">
                <a:solidFill>
                  <a:srgbClr val="343432"/>
                </a:solidFill>
                <a:latin typeface="Open Sauce"/>
                <a:ea typeface="Open Sauce"/>
                <a:cs typeface="Open Sauce"/>
                <a:sym typeface="Open Sauce"/>
              </a:rPr>
              <a:t>a</a:t>
            </a:r>
            <a:r>
              <a:rPr lang="en-US" sz="1782">
                <a:solidFill>
                  <a:srgbClr val="343432"/>
                </a:solidFill>
                <a:latin typeface="Open Sauce"/>
                <a:ea typeface="Open Sauce"/>
                <a:cs typeface="Open Sauce"/>
                <a:sym typeface="Open Sauce"/>
              </a:rPr>
              <a:t>cts</a:t>
            </a:r>
            <a:r>
              <a:rPr lang="en-US" sz="1782">
                <a:solidFill>
                  <a:srgbClr val="343432"/>
                </a:solidFill>
                <a:latin typeface="Open Sauce"/>
                <a:ea typeface="Open Sauce"/>
                <a:cs typeface="Open Sauce"/>
                <a:sym typeface="Open Sauce"/>
              </a:rPr>
              <a:t>.</a:t>
            </a:r>
          </a:p>
          <a:p>
            <a:pPr algn="l" marL="384925" indent="-192462" lvl="1">
              <a:lnSpc>
                <a:spcPts val="2335"/>
              </a:lnSpc>
              <a:buFont typeface="Arial"/>
              <a:buChar char="•"/>
            </a:pPr>
            <a:r>
              <a:rPr lang="en-US" sz="1782">
                <a:solidFill>
                  <a:srgbClr val="343432"/>
                </a:solidFill>
                <a:latin typeface="Open Sauce"/>
                <a:ea typeface="Open Sauce"/>
                <a:cs typeface="Open Sauce"/>
                <a:sym typeface="Open Sauce"/>
              </a:rPr>
              <a:t>Au</a:t>
            </a:r>
            <a:r>
              <a:rPr lang="en-US" sz="1782">
                <a:solidFill>
                  <a:srgbClr val="343432"/>
                </a:solidFill>
                <a:latin typeface="Open Sauce"/>
                <a:ea typeface="Open Sauce"/>
                <a:cs typeface="Open Sauce"/>
                <a:sym typeface="Open Sauce"/>
              </a:rPr>
              <a:t>t</a:t>
            </a:r>
            <a:r>
              <a:rPr lang="en-US" sz="1782">
                <a:solidFill>
                  <a:srgbClr val="343432"/>
                </a:solidFill>
                <a:latin typeface="Open Sauce"/>
                <a:ea typeface="Open Sauce"/>
                <a:cs typeface="Open Sauce"/>
                <a:sym typeface="Open Sauce"/>
              </a:rPr>
              <a:t>o</a:t>
            </a:r>
            <a:r>
              <a:rPr lang="en-US" sz="1782">
                <a:solidFill>
                  <a:srgbClr val="343432"/>
                </a:solidFill>
                <a:latin typeface="Open Sauce"/>
                <a:ea typeface="Open Sauce"/>
                <a:cs typeface="Open Sauce"/>
                <a:sym typeface="Open Sauce"/>
              </a:rPr>
              <a:t>m</a:t>
            </a:r>
            <a:r>
              <a:rPr lang="en-US" sz="1782">
                <a:solidFill>
                  <a:srgbClr val="343432"/>
                </a:solidFill>
                <a:latin typeface="Open Sauce"/>
                <a:ea typeface="Open Sauce"/>
                <a:cs typeface="Open Sauce"/>
                <a:sym typeface="Open Sauce"/>
              </a:rPr>
              <a:t>atically</a:t>
            </a:r>
            <a:r>
              <a:rPr lang="en-US" sz="1782">
                <a:solidFill>
                  <a:srgbClr val="343432"/>
                </a:solidFill>
                <a:latin typeface="Open Sauce"/>
                <a:ea typeface="Open Sauce"/>
                <a:cs typeface="Open Sauce"/>
                <a:sym typeface="Open Sauce"/>
              </a:rPr>
              <a:t> </a:t>
            </a:r>
            <a:r>
              <a:rPr lang="en-US" sz="1782">
                <a:solidFill>
                  <a:srgbClr val="343432"/>
                </a:solidFill>
                <a:latin typeface="Open Sauce"/>
                <a:ea typeface="Open Sauce"/>
                <a:cs typeface="Open Sauce"/>
                <a:sym typeface="Open Sauce"/>
              </a:rPr>
              <a:t>ensured advance payment and delivery terms.</a:t>
            </a:r>
          </a:p>
          <a:p>
            <a:pPr algn="l" marL="384925" indent="-192462" lvl="1">
              <a:lnSpc>
                <a:spcPts val="2335"/>
              </a:lnSpc>
              <a:buFont typeface="Arial"/>
              <a:buChar char="•"/>
            </a:pPr>
            <a:r>
              <a:rPr lang="en-US" b="true" sz="1782">
                <a:solidFill>
                  <a:srgbClr val="343432"/>
                </a:solidFill>
                <a:latin typeface="Open Sauce Bold"/>
                <a:ea typeface="Open Sauce Bold"/>
                <a:cs typeface="Open Sauce Bold"/>
                <a:sym typeface="Open Sauce Bold"/>
              </a:rPr>
              <a:t> </a:t>
            </a:r>
            <a:r>
              <a:rPr lang="en-US" b="true" sz="1782">
                <a:solidFill>
                  <a:srgbClr val="343432"/>
                </a:solidFill>
                <a:latin typeface="Open Sauce Bold"/>
                <a:ea typeface="Open Sauce Bold"/>
                <a:cs typeface="Open Sauce Bold"/>
                <a:sym typeface="Open Sauce Bold"/>
              </a:rPr>
              <a:t>Result:</a:t>
            </a:r>
            <a:r>
              <a:rPr lang="en-US" sz="1782">
                <a:solidFill>
                  <a:srgbClr val="343432"/>
                </a:solidFill>
                <a:latin typeface="Open Sauce"/>
                <a:ea typeface="Open Sauce"/>
                <a:cs typeface="Open Sauce"/>
                <a:sym typeface="Open Sauce"/>
              </a:rPr>
              <a:t> Fully aligned with Sharia principles.</a:t>
            </a:r>
          </a:p>
        </p:txBody>
      </p:sp>
      <p:sp>
        <p:nvSpPr>
          <p:cNvPr name="Freeform 57" id="57"/>
          <p:cNvSpPr/>
          <p:nvPr/>
        </p:nvSpPr>
        <p:spPr>
          <a:xfrm flipH="false" flipV="false" rot="0">
            <a:off x="11237686" y="9481312"/>
            <a:ext cx="3175781" cy="453347"/>
          </a:xfrm>
          <a:custGeom>
            <a:avLst/>
            <a:gdLst/>
            <a:ahLst/>
            <a:cxnLst/>
            <a:rect r="r" b="b" t="t" l="l"/>
            <a:pathLst>
              <a:path h="453347" w="3175781">
                <a:moveTo>
                  <a:pt x="0" y="0"/>
                </a:moveTo>
                <a:lnTo>
                  <a:pt x="3175781" y="0"/>
                </a:lnTo>
                <a:lnTo>
                  <a:pt x="3175781" y="453347"/>
                </a:lnTo>
                <a:lnTo>
                  <a:pt x="0" y="453347"/>
                </a:lnTo>
                <a:lnTo>
                  <a:pt x="0" y="0"/>
                </a:lnTo>
                <a:close/>
              </a:path>
            </a:pathLst>
          </a:custGeom>
          <a:blipFill>
            <a:blip r:embed="rId2">
              <a:alphaModFix amt="67000"/>
            </a:blip>
            <a:stretch>
              <a:fillRect l="-6598" t="-56610" r="-6598" b="0"/>
            </a:stretch>
          </a:blipFill>
        </p:spPr>
      </p:sp>
      <p:sp>
        <p:nvSpPr>
          <p:cNvPr name="Freeform 58" id="58"/>
          <p:cNvSpPr/>
          <p:nvPr/>
        </p:nvSpPr>
        <p:spPr>
          <a:xfrm flipH="false" flipV="false" rot="0">
            <a:off x="7630736" y="9481312"/>
            <a:ext cx="3175781" cy="453347"/>
          </a:xfrm>
          <a:custGeom>
            <a:avLst/>
            <a:gdLst/>
            <a:ahLst/>
            <a:cxnLst/>
            <a:rect r="r" b="b" t="t" l="l"/>
            <a:pathLst>
              <a:path h="453347" w="3175781">
                <a:moveTo>
                  <a:pt x="0" y="0"/>
                </a:moveTo>
                <a:lnTo>
                  <a:pt x="3175781" y="0"/>
                </a:lnTo>
                <a:lnTo>
                  <a:pt x="3175781" y="453347"/>
                </a:lnTo>
                <a:lnTo>
                  <a:pt x="0" y="453347"/>
                </a:lnTo>
                <a:lnTo>
                  <a:pt x="0" y="0"/>
                </a:lnTo>
                <a:close/>
              </a:path>
            </a:pathLst>
          </a:custGeom>
          <a:blipFill>
            <a:blip r:embed="rId2">
              <a:alphaModFix amt="67000"/>
            </a:blip>
            <a:stretch>
              <a:fillRect l="-6598" t="-56610" r="-6598" b="0"/>
            </a:stretch>
          </a:blipFill>
        </p:spPr>
      </p:sp>
      <p:sp>
        <p:nvSpPr>
          <p:cNvPr name="Freeform 59" id="59"/>
          <p:cNvSpPr/>
          <p:nvPr/>
        </p:nvSpPr>
        <p:spPr>
          <a:xfrm flipH="false" flipV="false" rot="0">
            <a:off x="3897038" y="9481312"/>
            <a:ext cx="3175781" cy="453347"/>
          </a:xfrm>
          <a:custGeom>
            <a:avLst/>
            <a:gdLst/>
            <a:ahLst/>
            <a:cxnLst/>
            <a:rect r="r" b="b" t="t" l="l"/>
            <a:pathLst>
              <a:path h="453347" w="3175781">
                <a:moveTo>
                  <a:pt x="0" y="0"/>
                </a:moveTo>
                <a:lnTo>
                  <a:pt x="3175781" y="0"/>
                </a:lnTo>
                <a:lnTo>
                  <a:pt x="3175781" y="453347"/>
                </a:lnTo>
                <a:lnTo>
                  <a:pt x="0" y="453347"/>
                </a:lnTo>
                <a:lnTo>
                  <a:pt x="0" y="0"/>
                </a:lnTo>
                <a:close/>
              </a:path>
            </a:pathLst>
          </a:custGeom>
          <a:blipFill>
            <a:blip r:embed="rId2">
              <a:alphaModFix amt="67000"/>
            </a:blip>
            <a:stretch>
              <a:fillRect l="-6598" t="-56610" r="-6598" b="0"/>
            </a:stretch>
          </a:blipFill>
        </p:spPr>
      </p:sp>
      <p:sp>
        <p:nvSpPr>
          <p:cNvPr name="Freeform 60" id="60"/>
          <p:cNvSpPr/>
          <p:nvPr/>
        </p:nvSpPr>
        <p:spPr>
          <a:xfrm flipH="false" flipV="false" rot="0">
            <a:off x="267583" y="9481312"/>
            <a:ext cx="3175781" cy="453347"/>
          </a:xfrm>
          <a:custGeom>
            <a:avLst/>
            <a:gdLst/>
            <a:ahLst/>
            <a:cxnLst/>
            <a:rect r="r" b="b" t="t" l="l"/>
            <a:pathLst>
              <a:path h="453347" w="3175781">
                <a:moveTo>
                  <a:pt x="0" y="0"/>
                </a:moveTo>
                <a:lnTo>
                  <a:pt x="3175780" y="0"/>
                </a:lnTo>
                <a:lnTo>
                  <a:pt x="3175780" y="453347"/>
                </a:lnTo>
                <a:lnTo>
                  <a:pt x="0" y="453347"/>
                </a:lnTo>
                <a:lnTo>
                  <a:pt x="0" y="0"/>
                </a:lnTo>
                <a:close/>
              </a:path>
            </a:pathLst>
          </a:custGeom>
          <a:blipFill>
            <a:blip r:embed="rId2">
              <a:alphaModFix amt="67000"/>
            </a:blip>
            <a:stretch>
              <a:fillRect l="-6598" t="-56610" r="-6598" b="0"/>
            </a:stretch>
          </a:blipFill>
        </p:spPr>
      </p:sp>
      <p:sp>
        <p:nvSpPr>
          <p:cNvPr name="TextBox 61" id="61"/>
          <p:cNvSpPr txBox="true"/>
          <p:nvPr/>
        </p:nvSpPr>
        <p:spPr>
          <a:xfrm rot="0">
            <a:off x="1545245" y="2192220"/>
            <a:ext cx="15175826" cy="790099"/>
          </a:xfrm>
          <a:prstGeom prst="rect">
            <a:avLst/>
          </a:prstGeom>
        </p:spPr>
        <p:txBody>
          <a:bodyPr anchor="t" rtlCol="false" tIns="0" lIns="0" bIns="0" rIns="0">
            <a:spAutoFit/>
          </a:bodyPr>
          <a:lstStyle/>
          <a:p>
            <a:pPr algn="ctr">
              <a:lnSpc>
                <a:spcPts val="3176"/>
              </a:lnSpc>
              <a:spcBef>
                <a:spcPct val="0"/>
              </a:spcBef>
            </a:pPr>
            <a:r>
              <a:rPr lang="en-US" sz="2268">
                <a:solidFill>
                  <a:srgbClr val="FFFFFF"/>
                </a:solidFill>
                <a:latin typeface="Montserrat"/>
                <a:ea typeface="Montserrat"/>
                <a:cs typeface="Montserrat"/>
                <a:sym typeface="Montserrat"/>
              </a:rPr>
              <a:t>The simulation compared the traditional banking system with Al-Salam Block using real transaction data.</a:t>
            </a:r>
          </a:p>
          <a:p>
            <a:pPr algn="ctr">
              <a:lnSpc>
                <a:spcPts val="3176"/>
              </a:lnSpc>
              <a:spcBef>
                <a:spcPct val="0"/>
              </a:spcBef>
            </a:pPr>
            <a:r>
              <a:rPr lang="en-US" sz="2268">
                <a:solidFill>
                  <a:srgbClr val="FFFFFF"/>
                </a:solidFill>
                <a:latin typeface="Montserrat"/>
                <a:ea typeface="Montserrat"/>
                <a:cs typeface="Montserrat"/>
                <a:sym typeface="Montserrat"/>
              </a:rPr>
              <a:t>Key results include:</a:t>
            </a:r>
          </a:p>
        </p:txBody>
      </p:sp>
    </p:spTree>
  </p:cSld>
  <p:clrMapOvr>
    <a:masterClrMapping/>
  </p:clrMapOvr>
  <p:transition spd="fast">
    <p:wipe dir="l"/>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9528" y="5200430"/>
            <a:ext cx="1179056" cy="5251494"/>
            <a:chOff x="0" y="0"/>
            <a:chExt cx="138247" cy="615750"/>
          </a:xfrm>
        </p:grpSpPr>
        <p:sp>
          <p:nvSpPr>
            <p:cNvPr name="Freeform 3" id="3"/>
            <p:cNvSpPr/>
            <p:nvPr/>
          </p:nvSpPr>
          <p:spPr>
            <a:xfrm flipH="false" flipV="false" rot="0">
              <a:off x="0" y="0"/>
              <a:ext cx="138247" cy="615750"/>
            </a:xfrm>
            <a:custGeom>
              <a:avLst/>
              <a:gdLst/>
              <a:ahLst/>
              <a:cxnLst/>
              <a:rect r="r" b="b" t="t" l="l"/>
              <a:pathLst>
                <a:path h="615750" w="138247">
                  <a:moveTo>
                    <a:pt x="0" y="0"/>
                  </a:moveTo>
                  <a:lnTo>
                    <a:pt x="138247" y="0"/>
                  </a:lnTo>
                  <a:lnTo>
                    <a:pt x="138247" y="615750"/>
                  </a:lnTo>
                  <a:lnTo>
                    <a:pt x="0" y="615750"/>
                  </a:lnTo>
                  <a:close/>
                </a:path>
              </a:pathLst>
            </a:custGeom>
            <a:gradFill rotWithShape="true">
              <a:gsLst>
                <a:gs pos="0">
                  <a:srgbClr val="123D33">
                    <a:alpha val="100000"/>
                  </a:srgbClr>
                </a:gs>
                <a:gs pos="50000">
                  <a:srgbClr val="106861">
                    <a:alpha val="100000"/>
                  </a:srgbClr>
                </a:gs>
                <a:gs pos="100000">
                  <a:srgbClr val="CCDBDB">
                    <a:alpha val="100000"/>
                  </a:srgbClr>
                </a:gs>
              </a:gsLst>
              <a:lin ang="5400000"/>
            </a:gradFill>
          </p:spPr>
        </p:sp>
        <p:sp>
          <p:nvSpPr>
            <p:cNvPr name="TextBox 4" id="4"/>
            <p:cNvSpPr txBox="true"/>
            <p:nvPr/>
          </p:nvSpPr>
          <p:spPr>
            <a:xfrm>
              <a:off x="0" y="-9525"/>
              <a:ext cx="138247" cy="625275"/>
            </a:xfrm>
            <a:prstGeom prst="rect">
              <a:avLst/>
            </a:prstGeom>
          </p:spPr>
          <p:txBody>
            <a:bodyPr anchor="ctr" rtlCol="false" tIns="50800" lIns="50800" bIns="50800" rIns="50800"/>
            <a:lstStyle/>
            <a:p>
              <a:pPr algn="ctr">
                <a:lnSpc>
                  <a:spcPts val="1300"/>
                </a:lnSpc>
              </a:pPr>
            </a:p>
          </p:txBody>
        </p:sp>
      </p:grpSp>
      <p:sp>
        <p:nvSpPr>
          <p:cNvPr name="AutoShape 5" id="5"/>
          <p:cNvSpPr/>
          <p:nvPr/>
        </p:nvSpPr>
        <p:spPr>
          <a:xfrm>
            <a:off x="850101" y="3748503"/>
            <a:ext cx="0" cy="6538497"/>
          </a:xfrm>
          <a:prstGeom prst="line">
            <a:avLst/>
          </a:prstGeom>
          <a:ln cap="rnd" w="28575">
            <a:solidFill>
              <a:srgbClr val="232323">
                <a:alpha val="40000"/>
              </a:srgbClr>
            </a:solidFill>
            <a:prstDash val="solid"/>
            <a:headEnd type="none" len="sm" w="sm"/>
            <a:tailEnd type="none" len="sm" w="sm"/>
          </a:ln>
        </p:spPr>
      </p:sp>
      <p:sp>
        <p:nvSpPr>
          <p:cNvPr name="AutoShape 6" id="6"/>
          <p:cNvSpPr/>
          <p:nvPr/>
        </p:nvSpPr>
        <p:spPr>
          <a:xfrm flipH="true" flipV="true">
            <a:off x="-2709691" y="4259392"/>
            <a:ext cx="4164402" cy="0"/>
          </a:xfrm>
          <a:prstGeom prst="line">
            <a:avLst/>
          </a:prstGeom>
          <a:ln cap="rnd" w="28575">
            <a:solidFill>
              <a:srgbClr val="232323">
                <a:alpha val="40000"/>
              </a:srgbClr>
            </a:solidFill>
            <a:prstDash val="solid"/>
            <a:headEnd type="none" len="sm" w="sm"/>
            <a:tailEnd type="none" len="sm" w="sm"/>
          </a:ln>
        </p:spPr>
      </p:sp>
      <p:grpSp>
        <p:nvGrpSpPr>
          <p:cNvPr name="Group 7" id="7"/>
          <p:cNvGrpSpPr/>
          <p:nvPr/>
        </p:nvGrpSpPr>
        <p:grpSpPr>
          <a:xfrm rot="0">
            <a:off x="9144000" y="845934"/>
            <a:ext cx="7901298" cy="8847777"/>
            <a:chOff x="0" y="0"/>
            <a:chExt cx="10535064" cy="11797036"/>
          </a:xfrm>
        </p:grpSpPr>
        <p:sp>
          <p:nvSpPr>
            <p:cNvPr name="Freeform 8" id="8"/>
            <p:cNvSpPr/>
            <p:nvPr/>
          </p:nvSpPr>
          <p:spPr>
            <a:xfrm flipH="false" flipV="false" rot="0">
              <a:off x="49079" y="50"/>
              <a:ext cx="10471023" cy="9020447"/>
            </a:xfrm>
            <a:custGeom>
              <a:avLst/>
              <a:gdLst/>
              <a:ahLst/>
              <a:cxnLst/>
              <a:rect r="r" b="b" t="t" l="l"/>
              <a:pathLst>
                <a:path h="9020447" w="10471023">
                  <a:moveTo>
                    <a:pt x="0" y="0"/>
                  </a:moveTo>
                  <a:lnTo>
                    <a:pt x="10471023" y="0"/>
                  </a:lnTo>
                  <a:lnTo>
                    <a:pt x="10471023" y="9020447"/>
                  </a:lnTo>
                  <a:lnTo>
                    <a:pt x="0" y="9020447"/>
                  </a:lnTo>
                  <a:lnTo>
                    <a:pt x="0" y="0"/>
                  </a:lnTo>
                  <a:close/>
                </a:path>
              </a:pathLst>
            </a:custGeom>
            <a:blipFill>
              <a:blip r:embed="rId2"/>
              <a:stretch>
                <a:fillRect l="-325" t="0" r="0" b="-190"/>
              </a:stretch>
            </a:blipFill>
            <a:ln w="19050" cap="sq">
              <a:solidFill>
                <a:srgbClr val="072E36"/>
              </a:solidFill>
              <a:prstDash val="solid"/>
              <a:miter/>
            </a:ln>
          </p:spPr>
        </p:sp>
        <p:sp>
          <p:nvSpPr>
            <p:cNvPr name="Freeform 9" id="9"/>
            <p:cNvSpPr/>
            <p:nvPr/>
          </p:nvSpPr>
          <p:spPr>
            <a:xfrm flipH="false" flipV="false" rot="0">
              <a:off x="49079" y="9020497"/>
              <a:ext cx="10436906" cy="2776539"/>
            </a:xfrm>
            <a:custGeom>
              <a:avLst/>
              <a:gdLst/>
              <a:ahLst/>
              <a:cxnLst/>
              <a:rect r="r" b="b" t="t" l="l"/>
              <a:pathLst>
                <a:path h="2776539" w="10436906">
                  <a:moveTo>
                    <a:pt x="0" y="0"/>
                  </a:moveTo>
                  <a:lnTo>
                    <a:pt x="10436906" y="0"/>
                  </a:lnTo>
                  <a:lnTo>
                    <a:pt x="10436906" y="2776539"/>
                  </a:lnTo>
                  <a:lnTo>
                    <a:pt x="0" y="2776539"/>
                  </a:lnTo>
                  <a:lnTo>
                    <a:pt x="0" y="0"/>
                  </a:lnTo>
                  <a:close/>
                </a:path>
              </a:pathLst>
            </a:custGeom>
            <a:blipFill>
              <a:blip r:embed="rId3"/>
              <a:stretch>
                <a:fillRect l="0" t="-2663" r="0" b="-328"/>
              </a:stretch>
            </a:blipFill>
            <a:ln w="19050" cap="sq">
              <a:solidFill>
                <a:srgbClr val="072E36"/>
              </a:solidFill>
              <a:prstDash val="solid"/>
              <a:miter/>
            </a:ln>
          </p:spPr>
        </p:sp>
        <p:grpSp>
          <p:nvGrpSpPr>
            <p:cNvPr name="Group 10" id="10"/>
            <p:cNvGrpSpPr/>
            <p:nvPr/>
          </p:nvGrpSpPr>
          <p:grpSpPr>
            <a:xfrm rot="0">
              <a:off x="49079" y="31672"/>
              <a:ext cx="3258717" cy="11765364"/>
              <a:chOff x="0" y="0"/>
              <a:chExt cx="177720" cy="641646"/>
            </a:xfrm>
          </p:grpSpPr>
          <p:sp>
            <p:nvSpPr>
              <p:cNvPr name="Freeform 11" id="11"/>
              <p:cNvSpPr/>
              <p:nvPr/>
            </p:nvSpPr>
            <p:spPr>
              <a:xfrm flipH="false" flipV="false" rot="0">
                <a:off x="0" y="0"/>
                <a:ext cx="177720" cy="641646"/>
              </a:xfrm>
              <a:custGeom>
                <a:avLst/>
                <a:gdLst/>
                <a:ahLst/>
                <a:cxnLst/>
                <a:rect r="r" b="b" t="t" l="l"/>
                <a:pathLst>
                  <a:path h="641646" w="177720">
                    <a:moveTo>
                      <a:pt x="0" y="0"/>
                    </a:moveTo>
                    <a:lnTo>
                      <a:pt x="177720" y="0"/>
                    </a:lnTo>
                    <a:lnTo>
                      <a:pt x="177720" y="641646"/>
                    </a:lnTo>
                    <a:lnTo>
                      <a:pt x="0" y="641646"/>
                    </a:lnTo>
                    <a:close/>
                  </a:path>
                </a:pathLst>
              </a:custGeom>
              <a:solidFill>
                <a:srgbClr val="42857E">
                  <a:alpha val="17647"/>
                </a:srgbClr>
              </a:solidFill>
            </p:spPr>
          </p:sp>
          <p:sp>
            <p:nvSpPr>
              <p:cNvPr name="TextBox 12" id="12"/>
              <p:cNvSpPr txBox="true"/>
              <p:nvPr/>
            </p:nvSpPr>
            <p:spPr>
              <a:xfrm>
                <a:off x="0" y="-9525"/>
                <a:ext cx="177720" cy="651171"/>
              </a:xfrm>
              <a:prstGeom prst="rect">
                <a:avLst/>
              </a:prstGeom>
            </p:spPr>
            <p:txBody>
              <a:bodyPr anchor="ctr" rtlCol="false" tIns="64777" lIns="64777" bIns="64777" rIns="64777"/>
              <a:lstStyle/>
              <a:p>
                <a:pPr algn="ctr">
                  <a:lnSpc>
                    <a:spcPts val="1300"/>
                  </a:lnSpc>
                </a:pPr>
              </a:p>
            </p:txBody>
          </p:sp>
        </p:grpSp>
        <p:grpSp>
          <p:nvGrpSpPr>
            <p:cNvPr name="Group 13" id="13"/>
            <p:cNvGrpSpPr/>
            <p:nvPr/>
          </p:nvGrpSpPr>
          <p:grpSpPr>
            <a:xfrm rot="5400000">
              <a:off x="6354991" y="-3047145"/>
              <a:ext cx="1117916" cy="7212306"/>
              <a:chOff x="0" y="0"/>
              <a:chExt cx="60968" cy="393337"/>
            </a:xfrm>
          </p:grpSpPr>
          <p:sp>
            <p:nvSpPr>
              <p:cNvPr name="Freeform 14" id="14"/>
              <p:cNvSpPr/>
              <p:nvPr/>
            </p:nvSpPr>
            <p:spPr>
              <a:xfrm flipH="false" flipV="false" rot="0">
                <a:off x="0" y="0"/>
                <a:ext cx="60968" cy="393337"/>
              </a:xfrm>
              <a:custGeom>
                <a:avLst/>
                <a:gdLst/>
                <a:ahLst/>
                <a:cxnLst/>
                <a:rect r="r" b="b" t="t" l="l"/>
                <a:pathLst>
                  <a:path h="393337" w="60968">
                    <a:moveTo>
                      <a:pt x="0" y="0"/>
                    </a:moveTo>
                    <a:lnTo>
                      <a:pt x="60968" y="0"/>
                    </a:lnTo>
                    <a:lnTo>
                      <a:pt x="60968" y="393337"/>
                    </a:lnTo>
                    <a:lnTo>
                      <a:pt x="0" y="393337"/>
                    </a:lnTo>
                    <a:close/>
                  </a:path>
                </a:pathLst>
              </a:custGeom>
              <a:solidFill>
                <a:srgbClr val="42857E">
                  <a:alpha val="17647"/>
                </a:srgbClr>
              </a:solidFill>
            </p:spPr>
          </p:sp>
          <p:sp>
            <p:nvSpPr>
              <p:cNvPr name="TextBox 15" id="15"/>
              <p:cNvSpPr txBox="true"/>
              <p:nvPr/>
            </p:nvSpPr>
            <p:spPr>
              <a:xfrm>
                <a:off x="0" y="-9525"/>
                <a:ext cx="60968" cy="402862"/>
              </a:xfrm>
              <a:prstGeom prst="rect">
                <a:avLst/>
              </a:prstGeom>
            </p:spPr>
            <p:txBody>
              <a:bodyPr anchor="ctr" rtlCol="false" tIns="64777" lIns="64777" bIns="64777" rIns="64777"/>
              <a:lstStyle/>
              <a:p>
                <a:pPr algn="ctr">
                  <a:lnSpc>
                    <a:spcPts val="1300"/>
                  </a:lnSpc>
                </a:pPr>
              </a:p>
            </p:txBody>
          </p:sp>
        </p:grpSp>
        <p:sp>
          <p:nvSpPr>
            <p:cNvPr name="AutoShape 16" id="16"/>
            <p:cNvSpPr/>
            <p:nvPr/>
          </p:nvSpPr>
          <p:spPr>
            <a:xfrm>
              <a:off x="6889859" y="50"/>
              <a:ext cx="24090" cy="11626795"/>
            </a:xfrm>
            <a:prstGeom prst="line">
              <a:avLst/>
            </a:prstGeom>
            <a:ln cap="rnd" w="48179">
              <a:solidFill>
                <a:srgbClr val="072E36">
                  <a:alpha val="40000"/>
                </a:srgbClr>
              </a:solidFill>
              <a:prstDash val="solid"/>
              <a:headEnd type="none" len="sm" w="sm"/>
              <a:tailEnd type="none" len="sm" w="sm"/>
            </a:ln>
          </p:spPr>
        </p:sp>
        <p:sp>
          <p:nvSpPr>
            <p:cNvPr name="AutoShape 17" id="17"/>
            <p:cNvSpPr/>
            <p:nvPr/>
          </p:nvSpPr>
          <p:spPr>
            <a:xfrm>
              <a:off x="3331885" y="170191"/>
              <a:ext cx="24090" cy="11626795"/>
            </a:xfrm>
            <a:prstGeom prst="line">
              <a:avLst/>
            </a:prstGeom>
            <a:ln cap="rnd" w="48179">
              <a:solidFill>
                <a:srgbClr val="072E36">
                  <a:alpha val="40000"/>
                </a:srgbClr>
              </a:solidFill>
              <a:prstDash val="solid"/>
              <a:headEnd type="none" len="sm" w="sm"/>
              <a:tailEnd type="none" len="sm" w="sm"/>
            </a:ln>
          </p:spPr>
        </p:sp>
        <p:sp>
          <p:nvSpPr>
            <p:cNvPr name="AutoShape 18" id="18"/>
            <p:cNvSpPr/>
            <p:nvPr/>
          </p:nvSpPr>
          <p:spPr>
            <a:xfrm flipH="true" flipV="true">
              <a:off x="-14828" y="1117966"/>
              <a:ext cx="10534868" cy="32119"/>
            </a:xfrm>
            <a:prstGeom prst="line">
              <a:avLst/>
            </a:prstGeom>
            <a:ln cap="flat" w="64239">
              <a:solidFill>
                <a:srgbClr val="072E36">
                  <a:alpha val="66667"/>
                </a:srgbClr>
              </a:solidFill>
              <a:prstDash val="solid"/>
              <a:headEnd type="none" len="sm" w="sm"/>
              <a:tailEnd type="none" len="sm" w="sm"/>
            </a:ln>
          </p:spPr>
        </p:sp>
        <p:sp>
          <p:nvSpPr>
            <p:cNvPr name="AutoShape 19" id="19"/>
            <p:cNvSpPr/>
            <p:nvPr/>
          </p:nvSpPr>
          <p:spPr>
            <a:xfrm flipH="true" flipV="true">
              <a:off x="98" y="9004437"/>
              <a:ext cx="10534868" cy="32119"/>
            </a:xfrm>
            <a:prstGeom prst="line">
              <a:avLst/>
            </a:prstGeom>
            <a:ln cap="flat" w="64239">
              <a:solidFill>
                <a:srgbClr val="FFFFFF">
                  <a:alpha val="66667"/>
                </a:srgbClr>
              </a:solidFill>
              <a:prstDash val="solid"/>
              <a:headEnd type="none" len="sm" w="sm"/>
              <a:tailEnd type="none" len="sm" w="sm"/>
            </a:ln>
          </p:spPr>
        </p:sp>
      </p:grpSp>
      <p:sp>
        <p:nvSpPr>
          <p:cNvPr name="TextBox 20" id="20"/>
          <p:cNvSpPr txBox="true"/>
          <p:nvPr/>
        </p:nvSpPr>
        <p:spPr>
          <a:xfrm rot="0">
            <a:off x="1579690" y="5897518"/>
            <a:ext cx="6849009" cy="2105194"/>
          </a:xfrm>
          <a:prstGeom prst="rect">
            <a:avLst/>
          </a:prstGeom>
        </p:spPr>
        <p:txBody>
          <a:bodyPr anchor="t" rtlCol="false" tIns="0" lIns="0" bIns="0" rIns="0">
            <a:spAutoFit/>
          </a:bodyPr>
          <a:lstStyle/>
          <a:p>
            <a:pPr algn="l">
              <a:lnSpc>
                <a:spcPts val="3367"/>
              </a:lnSpc>
              <a:spcBef>
                <a:spcPct val="0"/>
              </a:spcBef>
            </a:pPr>
            <a:r>
              <a:rPr lang="en-US" sz="2405">
                <a:solidFill>
                  <a:srgbClr val="000000"/>
                </a:solidFill>
                <a:latin typeface="Montserrat"/>
                <a:ea typeface="Montserrat"/>
                <a:cs typeface="Montserrat"/>
                <a:sym typeface="Montserrat"/>
              </a:rPr>
              <a:t>The table clearly shows that</a:t>
            </a:r>
            <a:r>
              <a:rPr lang="en-US" b="true" sz="2405">
                <a:solidFill>
                  <a:srgbClr val="000000"/>
                </a:solidFill>
                <a:latin typeface="Montserrat Bold"/>
                <a:ea typeface="Montserrat Bold"/>
                <a:cs typeface="Montserrat Bold"/>
                <a:sym typeface="Montserrat Bold"/>
              </a:rPr>
              <a:t> Al-Salam Block</a:t>
            </a:r>
            <a:r>
              <a:rPr lang="en-US" sz="2405">
                <a:solidFill>
                  <a:srgbClr val="000000"/>
                </a:solidFill>
                <a:latin typeface="Montserrat"/>
                <a:ea typeface="Montserrat"/>
                <a:cs typeface="Montserrat"/>
                <a:sym typeface="Montserrat"/>
              </a:rPr>
              <a:t> outperforms the</a:t>
            </a:r>
            <a:r>
              <a:rPr lang="en-US" b="true" sz="2405">
                <a:solidFill>
                  <a:srgbClr val="000000"/>
                </a:solidFill>
                <a:latin typeface="Montserrat Bold"/>
                <a:ea typeface="Montserrat Bold"/>
                <a:cs typeface="Montserrat Bold"/>
                <a:sym typeface="Montserrat Bold"/>
              </a:rPr>
              <a:t> traditional system</a:t>
            </a:r>
            <a:r>
              <a:rPr lang="en-US" sz="2405">
                <a:solidFill>
                  <a:srgbClr val="000000"/>
                </a:solidFill>
                <a:latin typeface="Montserrat"/>
                <a:ea typeface="Montserrat"/>
                <a:cs typeface="Montserrat"/>
                <a:sym typeface="Montserrat"/>
              </a:rPr>
              <a:t> in speed, cost, security, and transparency while also supporting Islamic contracts through smart automation.</a:t>
            </a:r>
          </a:p>
        </p:txBody>
      </p:sp>
      <p:grpSp>
        <p:nvGrpSpPr>
          <p:cNvPr name="Group 21" id="21"/>
          <p:cNvGrpSpPr/>
          <p:nvPr/>
        </p:nvGrpSpPr>
        <p:grpSpPr>
          <a:xfrm rot="0">
            <a:off x="3246367" y="2493654"/>
            <a:ext cx="2776168" cy="277616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a:ln w="28575" cap="sq">
              <a:solidFill>
                <a:srgbClr val="00454A"/>
              </a:solidFill>
              <a:prstDash val="solid"/>
              <a:miter/>
            </a:ln>
          </p:spPr>
        </p:sp>
      </p:grpSp>
      <p:sp>
        <p:nvSpPr>
          <p:cNvPr name="TextBox 23" id="23"/>
          <p:cNvSpPr txBox="true"/>
          <p:nvPr/>
        </p:nvSpPr>
        <p:spPr>
          <a:xfrm rot="0">
            <a:off x="1028700" y="1066800"/>
            <a:ext cx="7638422" cy="1223010"/>
          </a:xfrm>
          <a:prstGeom prst="rect">
            <a:avLst/>
          </a:prstGeom>
        </p:spPr>
        <p:txBody>
          <a:bodyPr anchor="t" rtlCol="false" tIns="0" lIns="0" bIns="0" rIns="0">
            <a:spAutoFit/>
          </a:bodyPr>
          <a:lstStyle/>
          <a:p>
            <a:pPr algn="l" marL="0" indent="0" lvl="1">
              <a:lnSpc>
                <a:spcPts val="4230"/>
              </a:lnSpc>
            </a:pPr>
            <a:r>
              <a:rPr lang="en-US" b="true" sz="4700" spc="-216">
                <a:solidFill>
                  <a:srgbClr val="000000"/>
                </a:solidFill>
                <a:latin typeface="Akzidenz-Grotesk Bold"/>
                <a:ea typeface="Akzidenz-Grotesk Bold"/>
                <a:cs typeface="Akzidenz-Grotesk Bold"/>
                <a:sym typeface="Akzidenz-Grotesk Bold"/>
              </a:rPr>
              <a:t>T</a:t>
            </a:r>
            <a:r>
              <a:rPr lang="en-US" b="true" sz="4700" spc="-216">
                <a:solidFill>
                  <a:srgbClr val="000000"/>
                </a:solidFill>
                <a:latin typeface="Akzidenz-Grotesk Bold"/>
                <a:ea typeface="Akzidenz-Grotesk Bold"/>
                <a:cs typeface="Akzidenz-Grotesk Bold"/>
                <a:sym typeface="Akzidenz-Grotesk Bold"/>
              </a:rPr>
              <a:t>raditional SALAM banking vs AL-SALAM Block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3378082" y="7565591"/>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0800000">
            <a:off x="0" y="7565591"/>
            <a:ext cx="4909918" cy="2721409"/>
          </a:xfrm>
          <a:custGeom>
            <a:avLst/>
            <a:gdLst/>
            <a:ahLst/>
            <a:cxnLst/>
            <a:rect r="r" b="b" t="t" l="l"/>
            <a:pathLst>
              <a:path h="2721409" w="4909918">
                <a:moveTo>
                  <a:pt x="4909918" y="0"/>
                </a:moveTo>
                <a:lnTo>
                  <a:pt x="0" y="0"/>
                </a:lnTo>
                <a:lnTo>
                  <a:pt x="0" y="2721409"/>
                </a:lnTo>
                <a:lnTo>
                  <a:pt x="4909918" y="2721409"/>
                </a:lnTo>
                <a:lnTo>
                  <a:pt x="490991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183235" y="8542435"/>
            <a:ext cx="1921529" cy="47625"/>
            <a:chOff x="0" y="0"/>
            <a:chExt cx="506082" cy="12543"/>
          </a:xfrm>
        </p:grpSpPr>
        <p:sp>
          <p:nvSpPr>
            <p:cNvPr name="Freeform 5" id="5"/>
            <p:cNvSpPr/>
            <p:nvPr/>
          </p:nvSpPr>
          <p:spPr>
            <a:xfrm flipH="false" flipV="false" rot="0">
              <a:off x="0" y="0"/>
              <a:ext cx="506082" cy="12543"/>
            </a:xfrm>
            <a:custGeom>
              <a:avLst/>
              <a:gdLst/>
              <a:ahLst/>
              <a:cxnLst/>
              <a:rect r="r" b="b" t="t" l="l"/>
              <a:pathLst>
                <a:path h="12543" w="506082">
                  <a:moveTo>
                    <a:pt x="0" y="0"/>
                  </a:moveTo>
                  <a:lnTo>
                    <a:pt x="506082" y="0"/>
                  </a:lnTo>
                  <a:lnTo>
                    <a:pt x="506082" y="12543"/>
                  </a:lnTo>
                  <a:lnTo>
                    <a:pt x="0" y="12543"/>
                  </a:lnTo>
                  <a:close/>
                </a:path>
              </a:pathLst>
            </a:custGeom>
            <a:solidFill>
              <a:srgbClr val="035D61"/>
            </a:solidFill>
          </p:spPr>
        </p:sp>
        <p:sp>
          <p:nvSpPr>
            <p:cNvPr name="TextBox 6" id="6"/>
            <p:cNvSpPr txBox="true"/>
            <p:nvPr/>
          </p:nvSpPr>
          <p:spPr>
            <a:xfrm>
              <a:off x="0" y="-38100"/>
              <a:ext cx="506082" cy="50643"/>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2700000">
            <a:off x="2406811" y="5573280"/>
            <a:ext cx="317690" cy="317690"/>
            <a:chOff x="0" y="0"/>
            <a:chExt cx="83671" cy="83671"/>
          </a:xfrm>
        </p:grpSpPr>
        <p:sp>
          <p:nvSpPr>
            <p:cNvPr name="Freeform 8" id="8"/>
            <p:cNvSpPr/>
            <p:nvPr/>
          </p:nvSpPr>
          <p:spPr>
            <a:xfrm flipH="false" flipV="false" rot="0">
              <a:off x="0" y="0"/>
              <a:ext cx="83671" cy="83671"/>
            </a:xfrm>
            <a:custGeom>
              <a:avLst/>
              <a:gdLst/>
              <a:ahLst/>
              <a:cxnLst/>
              <a:rect r="r" b="b" t="t" l="l"/>
              <a:pathLst>
                <a:path h="83671" w="83671">
                  <a:moveTo>
                    <a:pt x="0" y="0"/>
                  </a:moveTo>
                  <a:lnTo>
                    <a:pt x="83671" y="0"/>
                  </a:lnTo>
                  <a:lnTo>
                    <a:pt x="83671" y="83671"/>
                  </a:lnTo>
                  <a:lnTo>
                    <a:pt x="0" y="83671"/>
                  </a:lnTo>
                  <a:close/>
                </a:path>
              </a:pathLst>
            </a:custGeom>
            <a:solidFill>
              <a:srgbClr val="035D61"/>
            </a:solidFill>
          </p:spPr>
        </p:sp>
        <p:sp>
          <p:nvSpPr>
            <p:cNvPr name="TextBox 9" id="9"/>
            <p:cNvSpPr txBox="true"/>
            <p:nvPr/>
          </p:nvSpPr>
          <p:spPr>
            <a:xfrm>
              <a:off x="0" y="-38100"/>
              <a:ext cx="83671" cy="121771"/>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2700000">
            <a:off x="15405172" y="5573280"/>
            <a:ext cx="317690" cy="317690"/>
            <a:chOff x="0" y="0"/>
            <a:chExt cx="83671" cy="83671"/>
          </a:xfrm>
        </p:grpSpPr>
        <p:sp>
          <p:nvSpPr>
            <p:cNvPr name="Freeform 11" id="11"/>
            <p:cNvSpPr/>
            <p:nvPr/>
          </p:nvSpPr>
          <p:spPr>
            <a:xfrm flipH="false" flipV="false" rot="0">
              <a:off x="0" y="0"/>
              <a:ext cx="83671" cy="83671"/>
            </a:xfrm>
            <a:custGeom>
              <a:avLst/>
              <a:gdLst/>
              <a:ahLst/>
              <a:cxnLst/>
              <a:rect r="r" b="b" t="t" l="l"/>
              <a:pathLst>
                <a:path h="83671" w="83671">
                  <a:moveTo>
                    <a:pt x="0" y="0"/>
                  </a:moveTo>
                  <a:lnTo>
                    <a:pt x="83671" y="0"/>
                  </a:lnTo>
                  <a:lnTo>
                    <a:pt x="83671" y="83671"/>
                  </a:lnTo>
                  <a:lnTo>
                    <a:pt x="0" y="83671"/>
                  </a:lnTo>
                  <a:close/>
                </a:path>
              </a:pathLst>
            </a:custGeom>
            <a:solidFill>
              <a:srgbClr val="035D61"/>
            </a:solidFill>
          </p:spPr>
        </p:sp>
        <p:sp>
          <p:nvSpPr>
            <p:cNvPr name="TextBox 12" id="12"/>
            <p:cNvSpPr txBox="true"/>
            <p:nvPr/>
          </p:nvSpPr>
          <p:spPr>
            <a:xfrm>
              <a:off x="0" y="-38100"/>
              <a:ext cx="83671" cy="121771"/>
            </a:xfrm>
            <a:prstGeom prst="rect">
              <a:avLst/>
            </a:prstGeom>
          </p:spPr>
          <p:txBody>
            <a:bodyPr anchor="ctr" rtlCol="false" tIns="50800" lIns="50800" bIns="50800" rIns="50800"/>
            <a:lstStyle/>
            <a:p>
              <a:pPr algn="ctr">
                <a:lnSpc>
                  <a:spcPts val="2520"/>
                </a:lnSpc>
              </a:pPr>
            </a:p>
          </p:txBody>
        </p:sp>
      </p:grpSp>
      <p:sp>
        <p:nvSpPr>
          <p:cNvPr name="TextBox 13" id="13"/>
          <p:cNvSpPr txBox="true"/>
          <p:nvPr/>
        </p:nvSpPr>
        <p:spPr>
          <a:xfrm rot="0">
            <a:off x="3519540" y="1597400"/>
            <a:ext cx="11248919" cy="1587492"/>
          </a:xfrm>
          <a:prstGeom prst="rect">
            <a:avLst/>
          </a:prstGeom>
        </p:spPr>
        <p:txBody>
          <a:bodyPr anchor="t" rtlCol="false" tIns="0" lIns="0" bIns="0" rIns="0">
            <a:spAutoFit/>
          </a:bodyPr>
          <a:lstStyle/>
          <a:p>
            <a:pPr algn="ctr">
              <a:lnSpc>
                <a:spcPts val="11620"/>
              </a:lnSpc>
              <a:spcBef>
                <a:spcPct val="0"/>
              </a:spcBef>
            </a:pPr>
            <a:r>
              <a:rPr lang="en-US" b="true" sz="8300" spc="-639">
                <a:solidFill>
                  <a:srgbClr val="000000"/>
                </a:solidFill>
                <a:latin typeface="Akzidenz-Grotesk Bold"/>
                <a:ea typeface="Akzidenz-Grotesk Bold"/>
                <a:cs typeface="Akzidenz-Grotesk Bold"/>
                <a:sym typeface="Akzidenz-Grotesk Bold"/>
              </a:rPr>
              <a:t>Background of the study</a:t>
            </a:r>
          </a:p>
        </p:txBody>
      </p:sp>
      <p:sp>
        <p:nvSpPr>
          <p:cNvPr name="TextBox 14" id="14"/>
          <p:cNvSpPr txBox="true"/>
          <p:nvPr/>
        </p:nvSpPr>
        <p:spPr>
          <a:xfrm rot="0">
            <a:off x="2565656" y="3878325"/>
            <a:ext cx="13381329" cy="4014006"/>
          </a:xfrm>
          <a:prstGeom prst="rect">
            <a:avLst/>
          </a:prstGeom>
        </p:spPr>
        <p:txBody>
          <a:bodyPr anchor="t" rtlCol="false" tIns="0" lIns="0" bIns="0" rIns="0">
            <a:spAutoFit/>
          </a:bodyPr>
          <a:lstStyle/>
          <a:p>
            <a:pPr algn="ctr">
              <a:lnSpc>
                <a:spcPts val="5263"/>
              </a:lnSpc>
              <a:spcBef>
                <a:spcPct val="0"/>
              </a:spcBef>
            </a:pPr>
            <a:r>
              <a:rPr lang="en-US" sz="3759">
                <a:solidFill>
                  <a:srgbClr val="000000"/>
                </a:solidFill>
                <a:latin typeface="Akzidenz-Grotesk"/>
                <a:ea typeface="Akzidenz-Grotesk"/>
                <a:cs typeface="Akzidenz-Grotesk"/>
                <a:sym typeface="Akzidenz-Grotesk"/>
              </a:rPr>
              <a:t> Blockchain</a:t>
            </a:r>
            <a:r>
              <a:rPr lang="en-US" sz="3759">
                <a:solidFill>
                  <a:srgbClr val="000000"/>
                </a:solidFill>
                <a:latin typeface="Akzidenz-Grotesk"/>
                <a:ea typeface="Akzidenz-Grotesk"/>
                <a:cs typeface="Akzidenz-Grotesk"/>
                <a:sym typeface="Akzidenz-Grotesk"/>
              </a:rPr>
              <a:t> is a new technology that started with Bitcoin in 2008.</a:t>
            </a:r>
          </a:p>
          <a:p>
            <a:pPr algn="ctr">
              <a:lnSpc>
                <a:spcPts val="5263"/>
              </a:lnSpc>
              <a:spcBef>
                <a:spcPct val="0"/>
              </a:spcBef>
            </a:pPr>
            <a:r>
              <a:rPr lang="en-US" sz="3759">
                <a:solidFill>
                  <a:srgbClr val="000000"/>
                </a:solidFill>
                <a:latin typeface="Akzidenz-Grotesk"/>
                <a:ea typeface="Akzidenz-Grotesk"/>
                <a:cs typeface="Akzidenz-Grotesk"/>
                <a:sym typeface="Akzidenz-Grotesk"/>
              </a:rPr>
              <a:t> While many countries are now using it, Algerian banks still use traditional systems that are slow and costly.</a:t>
            </a:r>
          </a:p>
          <a:p>
            <a:pPr algn="ctr">
              <a:lnSpc>
                <a:spcPts val="5263"/>
              </a:lnSpc>
              <a:spcBef>
                <a:spcPct val="0"/>
              </a:spcBef>
            </a:pPr>
            <a:r>
              <a:rPr lang="en-US" sz="3759">
                <a:solidFill>
                  <a:srgbClr val="000000"/>
                </a:solidFill>
                <a:latin typeface="Akzidenz-Grotesk"/>
                <a:ea typeface="Akzidenz-Grotesk"/>
                <a:cs typeface="Akzidenz-Grotesk"/>
                <a:sym typeface="Akzidenz-Grotesk"/>
              </a:rPr>
              <a:t> This research tests how Blockchain can improve banking services at Al-Salam Bank.</a:t>
            </a:r>
          </a:p>
          <a:p>
            <a:pPr algn="ctr">
              <a:lnSpc>
                <a:spcPts val="5263"/>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3378082" y="7565591"/>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0800000">
            <a:off x="0" y="7565591"/>
            <a:ext cx="4909918" cy="2721409"/>
          </a:xfrm>
          <a:custGeom>
            <a:avLst/>
            <a:gdLst/>
            <a:ahLst/>
            <a:cxnLst/>
            <a:rect r="r" b="b" t="t" l="l"/>
            <a:pathLst>
              <a:path h="2721409" w="4909918">
                <a:moveTo>
                  <a:pt x="4909918" y="0"/>
                </a:moveTo>
                <a:lnTo>
                  <a:pt x="0" y="0"/>
                </a:lnTo>
                <a:lnTo>
                  <a:pt x="0" y="2721409"/>
                </a:lnTo>
                <a:lnTo>
                  <a:pt x="4909918" y="2721409"/>
                </a:lnTo>
                <a:lnTo>
                  <a:pt x="490991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183235" y="8542435"/>
            <a:ext cx="1921529" cy="47625"/>
            <a:chOff x="0" y="0"/>
            <a:chExt cx="506082" cy="12543"/>
          </a:xfrm>
        </p:grpSpPr>
        <p:sp>
          <p:nvSpPr>
            <p:cNvPr name="Freeform 5" id="5"/>
            <p:cNvSpPr/>
            <p:nvPr/>
          </p:nvSpPr>
          <p:spPr>
            <a:xfrm flipH="false" flipV="false" rot="0">
              <a:off x="0" y="0"/>
              <a:ext cx="506082" cy="12543"/>
            </a:xfrm>
            <a:custGeom>
              <a:avLst/>
              <a:gdLst/>
              <a:ahLst/>
              <a:cxnLst/>
              <a:rect r="r" b="b" t="t" l="l"/>
              <a:pathLst>
                <a:path h="12543" w="506082">
                  <a:moveTo>
                    <a:pt x="0" y="0"/>
                  </a:moveTo>
                  <a:lnTo>
                    <a:pt x="506082" y="0"/>
                  </a:lnTo>
                  <a:lnTo>
                    <a:pt x="506082" y="12543"/>
                  </a:lnTo>
                  <a:lnTo>
                    <a:pt x="0" y="12543"/>
                  </a:lnTo>
                  <a:close/>
                </a:path>
              </a:pathLst>
            </a:custGeom>
            <a:solidFill>
              <a:srgbClr val="035D61"/>
            </a:solidFill>
          </p:spPr>
        </p:sp>
        <p:sp>
          <p:nvSpPr>
            <p:cNvPr name="TextBox 6" id="6"/>
            <p:cNvSpPr txBox="true"/>
            <p:nvPr/>
          </p:nvSpPr>
          <p:spPr>
            <a:xfrm>
              <a:off x="0" y="-38100"/>
              <a:ext cx="506082" cy="50643"/>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2700000">
            <a:off x="2485974" y="4657027"/>
            <a:ext cx="317690" cy="317690"/>
            <a:chOff x="0" y="0"/>
            <a:chExt cx="83671" cy="83671"/>
          </a:xfrm>
        </p:grpSpPr>
        <p:sp>
          <p:nvSpPr>
            <p:cNvPr name="Freeform 8" id="8"/>
            <p:cNvSpPr/>
            <p:nvPr/>
          </p:nvSpPr>
          <p:spPr>
            <a:xfrm flipH="false" flipV="false" rot="0">
              <a:off x="0" y="0"/>
              <a:ext cx="83671" cy="83671"/>
            </a:xfrm>
            <a:custGeom>
              <a:avLst/>
              <a:gdLst/>
              <a:ahLst/>
              <a:cxnLst/>
              <a:rect r="r" b="b" t="t" l="l"/>
              <a:pathLst>
                <a:path h="83671" w="83671">
                  <a:moveTo>
                    <a:pt x="0" y="0"/>
                  </a:moveTo>
                  <a:lnTo>
                    <a:pt x="83671" y="0"/>
                  </a:lnTo>
                  <a:lnTo>
                    <a:pt x="83671" y="83671"/>
                  </a:lnTo>
                  <a:lnTo>
                    <a:pt x="0" y="83671"/>
                  </a:lnTo>
                  <a:close/>
                </a:path>
              </a:pathLst>
            </a:custGeom>
            <a:solidFill>
              <a:srgbClr val="035D61"/>
            </a:solidFill>
          </p:spPr>
        </p:sp>
        <p:sp>
          <p:nvSpPr>
            <p:cNvPr name="TextBox 9" id="9"/>
            <p:cNvSpPr txBox="true"/>
            <p:nvPr/>
          </p:nvSpPr>
          <p:spPr>
            <a:xfrm>
              <a:off x="0" y="-38100"/>
              <a:ext cx="83671" cy="121771"/>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2700000">
            <a:off x="15484336" y="4657027"/>
            <a:ext cx="317690" cy="317690"/>
            <a:chOff x="0" y="0"/>
            <a:chExt cx="83671" cy="83671"/>
          </a:xfrm>
        </p:grpSpPr>
        <p:sp>
          <p:nvSpPr>
            <p:cNvPr name="Freeform 11" id="11"/>
            <p:cNvSpPr/>
            <p:nvPr/>
          </p:nvSpPr>
          <p:spPr>
            <a:xfrm flipH="false" flipV="false" rot="0">
              <a:off x="0" y="0"/>
              <a:ext cx="83671" cy="83671"/>
            </a:xfrm>
            <a:custGeom>
              <a:avLst/>
              <a:gdLst/>
              <a:ahLst/>
              <a:cxnLst/>
              <a:rect r="r" b="b" t="t" l="l"/>
              <a:pathLst>
                <a:path h="83671" w="83671">
                  <a:moveTo>
                    <a:pt x="0" y="0"/>
                  </a:moveTo>
                  <a:lnTo>
                    <a:pt x="83671" y="0"/>
                  </a:lnTo>
                  <a:lnTo>
                    <a:pt x="83671" y="83671"/>
                  </a:lnTo>
                  <a:lnTo>
                    <a:pt x="0" y="83671"/>
                  </a:lnTo>
                  <a:close/>
                </a:path>
              </a:pathLst>
            </a:custGeom>
            <a:solidFill>
              <a:srgbClr val="035D61"/>
            </a:solidFill>
          </p:spPr>
        </p:sp>
        <p:sp>
          <p:nvSpPr>
            <p:cNvPr name="TextBox 12" id="12"/>
            <p:cNvSpPr txBox="true"/>
            <p:nvPr/>
          </p:nvSpPr>
          <p:spPr>
            <a:xfrm>
              <a:off x="0" y="-38100"/>
              <a:ext cx="83671" cy="121771"/>
            </a:xfrm>
            <a:prstGeom prst="rect">
              <a:avLst/>
            </a:prstGeom>
          </p:spPr>
          <p:txBody>
            <a:bodyPr anchor="ctr" rtlCol="false" tIns="50800" lIns="50800" bIns="50800" rIns="50800"/>
            <a:lstStyle/>
            <a:p>
              <a:pPr algn="ctr">
                <a:lnSpc>
                  <a:spcPts val="2520"/>
                </a:lnSpc>
              </a:pPr>
            </a:p>
          </p:txBody>
        </p:sp>
      </p:grpSp>
      <p:sp>
        <p:nvSpPr>
          <p:cNvPr name="TextBox 13" id="13"/>
          <p:cNvSpPr txBox="true"/>
          <p:nvPr/>
        </p:nvSpPr>
        <p:spPr>
          <a:xfrm rot="0">
            <a:off x="3519540" y="1166911"/>
            <a:ext cx="11248919" cy="1587492"/>
          </a:xfrm>
          <a:prstGeom prst="rect">
            <a:avLst/>
          </a:prstGeom>
        </p:spPr>
        <p:txBody>
          <a:bodyPr anchor="t" rtlCol="false" tIns="0" lIns="0" bIns="0" rIns="0">
            <a:spAutoFit/>
          </a:bodyPr>
          <a:lstStyle/>
          <a:p>
            <a:pPr algn="ctr">
              <a:lnSpc>
                <a:spcPts val="11620"/>
              </a:lnSpc>
              <a:spcBef>
                <a:spcPct val="0"/>
              </a:spcBef>
            </a:pPr>
            <a:r>
              <a:rPr lang="en-US" b="true" sz="8300" spc="-639">
                <a:solidFill>
                  <a:srgbClr val="000000"/>
                </a:solidFill>
                <a:latin typeface="Akzidenz-Grotesk Bold"/>
                <a:ea typeface="Akzidenz-Grotesk Bold"/>
                <a:cs typeface="Akzidenz-Grotesk Bold"/>
                <a:sym typeface="Akzidenz-Grotesk Bold"/>
              </a:rPr>
              <a:t>Conclusion</a:t>
            </a:r>
          </a:p>
        </p:txBody>
      </p:sp>
      <p:sp>
        <p:nvSpPr>
          <p:cNvPr name="TextBox 14" id="14"/>
          <p:cNvSpPr txBox="true"/>
          <p:nvPr/>
        </p:nvSpPr>
        <p:spPr>
          <a:xfrm rot="0">
            <a:off x="3744735" y="3038956"/>
            <a:ext cx="10798530" cy="5887340"/>
          </a:xfrm>
          <a:prstGeom prst="rect">
            <a:avLst/>
          </a:prstGeom>
        </p:spPr>
        <p:txBody>
          <a:bodyPr anchor="t" rtlCol="false" tIns="0" lIns="0" bIns="0" rIns="0">
            <a:spAutoFit/>
          </a:bodyPr>
          <a:lstStyle/>
          <a:p>
            <a:pPr algn="ctr">
              <a:lnSpc>
                <a:spcPts val="4237"/>
              </a:lnSpc>
            </a:pPr>
            <a:r>
              <a:rPr lang="en-US" sz="2599">
                <a:solidFill>
                  <a:srgbClr val="000000"/>
                </a:solidFill>
                <a:latin typeface="Akzidenz-Grotesk"/>
                <a:ea typeface="Akzidenz-Grotesk"/>
                <a:cs typeface="Akzidenz-Grotesk"/>
                <a:sym typeface="Akzidenz-Grotesk"/>
              </a:rPr>
              <a:t>The "Al-Salam Blockchain"</a:t>
            </a:r>
            <a:r>
              <a:rPr lang="en-US" sz="2599">
                <a:solidFill>
                  <a:srgbClr val="000000"/>
                </a:solidFill>
                <a:latin typeface="Akzidenz-Grotesk"/>
                <a:ea typeface="Akzidenz-Grotesk"/>
                <a:cs typeface="Akzidenz-Grotesk"/>
                <a:sym typeface="Akzidenz-Grotesk"/>
              </a:rPr>
              <a:t> simulation demonstrated that Blockchain technology offers a high level of transparency by recording all transactions in a shared digital ledger that can be tracked and verified by all parties. Transaction speed improved through instant automation without the need for intermediaries, significantly reducing processing time. In terms of security, the system provided strong protection against tampering and cyberattacks through advanced encryption and linked block chains. Regarding cost, the reduction of intermediaries and automated processes helped lower operational expenses, making Blockchain an economical and efficient option for banks seeking modern digital solutions.</a:t>
            </a:r>
          </a:p>
          <a:p>
            <a:pPr algn="ctr">
              <a:lnSpc>
                <a:spcPts val="4237"/>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0221" y="2754403"/>
            <a:ext cx="16230600" cy="9386973"/>
            <a:chOff x="0" y="0"/>
            <a:chExt cx="4274726" cy="2472289"/>
          </a:xfrm>
        </p:grpSpPr>
        <p:sp>
          <p:nvSpPr>
            <p:cNvPr name="Freeform 3" id="3"/>
            <p:cNvSpPr/>
            <p:nvPr/>
          </p:nvSpPr>
          <p:spPr>
            <a:xfrm flipH="false" flipV="false" rot="0">
              <a:off x="0" y="0"/>
              <a:ext cx="4274726" cy="2472289"/>
            </a:xfrm>
            <a:custGeom>
              <a:avLst/>
              <a:gdLst/>
              <a:ahLst/>
              <a:cxnLst/>
              <a:rect r="r" b="b" t="t" l="l"/>
              <a:pathLst>
                <a:path h="2472289" w="4274726">
                  <a:moveTo>
                    <a:pt x="0" y="0"/>
                  </a:moveTo>
                  <a:lnTo>
                    <a:pt x="4274726" y="0"/>
                  </a:lnTo>
                  <a:lnTo>
                    <a:pt x="4274726" y="2472289"/>
                  </a:lnTo>
                  <a:lnTo>
                    <a:pt x="0" y="2472289"/>
                  </a:lnTo>
                  <a:close/>
                </a:path>
              </a:pathLst>
            </a:custGeom>
            <a:solidFill>
              <a:srgbClr val="CCDBDB"/>
            </a:solidFill>
          </p:spPr>
        </p:sp>
        <p:sp>
          <p:nvSpPr>
            <p:cNvPr name="TextBox 4" id="4"/>
            <p:cNvSpPr txBox="true"/>
            <p:nvPr/>
          </p:nvSpPr>
          <p:spPr>
            <a:xfrm>
              <a:off x="0" y="-38100"/>
              <a:ext cx="4274726" cy="2510389"/>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0800000">
            <a:off x="13378082" y="7565591"/>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10800000">
            <a:off x="0" y="7565591"/>
            <a:ext cx="4909918" cy="2721409"/>
          </a:xfrm>
          <a:custGeom>
            <a:avLst/>
            <a:gdLst/>
            <a:ahLst/>
            <a:cxnLst/>
            <a:rect r="r" b="b" t="t" l="l"/>
            <a:pathLst>
              <a:path h="2721409" w="4909918">
                <a:moveTo>
                  <a:pt x="4909918" y="0"/>
                </a:moveTo>
                <a:lnTo>
                  <a:pt x="0" y="0"/>
                </a:lnTo>
                <a:lnTo>
                  <a:pt x="0" y="2721409"/>
                </a:lnTo>
                <a:lnTo>
                  <a:pt x="4909918" y="2721409"/>
                </a:lnTo>
                <a:lnTo>
                  <a:pt x="490991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2700000">
            <a:off x="2027131" y="4988281"/>
            <a:ext cx="266864" cy="266864"/>
            <a:chOff x="0" y="0"/>
            <a:chExt cx="83671" cy="83671"/>
          </a:xfrm>
        </p:grpSpPr>
        <p:sp>
          <p:nvSpPr>
            <p:cNvPr name="Freeform 8" id="8"/>
            <p:cNvSpPr/>
            <p:nvPr/>
          </p:nvSpPr>
          <p:spPr>
            <a:xfrm flipH="false" flipV="false" rot="0">
              <a:off x="0" y="0"/>
              <a:ext cx="83671" cy="83671"/>
            </a:xfrm>
            <a:custGeom>
              <a:avLst/>
              <a:gdLst/>
              <a:ahLst/>
              <a:cxnLst/>
              <a:rect r="r" b="b" t="t" l="l"/>
              <a:pathLst>
                <a:path h="83671" w="83671">
                  <a:moveTo>
                    <a:pt x="0" y="0"/>
                  </a:moveTo>
                  <a:lnTo>
                    <a:pt x="83671" y="0"/>
                  </a:lnTo>
                  <a:lnTo>
                    <a:pt x="83671" y="83671"/>
                  </a:lnTo>
                  <a:lnTo>
                    <a:pt x="0" y="83671"/>
                  </a:lnTo>
                  <a:close/>
                </a:path>
              </a:pathLst>
            </a:custGeom>
            <a:solidFill>
              <a:srgbClr val="035D61"/>
            </a:solidFill>
          </p:spPr>
        </p:sp>
        <p:sp>
          <p:nvSpPr>
            <p:cNvPr name="TextBox 9" id="9"/>
            <p:cNvSpPr txBox="true"/>
            <p:nvPr/>
          </p:nvSpPr>
          <p:spPr>
            <a:xfrm>
              <a:off x="0" y="-38100"/>
              <a:ext cx="83671" cy="121771"/>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1516969" y="3803996"/>
            <a:ext cx="2632623" cy="3769195"/>
            <a:chOff x="0" y="0"/>
            <a:chExt cx="809384" cy="1158816"/>
          </a:xfrm>
        </p:grpSpPr>
        <p:sp>
          <p:nvSpPr>
            <p:cNvPr name="Freeform 11" id="11"/>
            <p:cNvSpPr/>
            <p:nvPr/>
          </p:nvSpPr>
          <p:spPr>
            <a:xfrm flipH="false" flipV="false" rot="0">
              <a:off x="0" y="0"/>
              <a:ext cx="809384" cy="1158816"/>
            </a:xfrm>
            <a:custGeom>
              <a:avLst/>
              <a:gdLst/>
              <a:ahLst/>
              <a:cxnLst/>
              <a:rect r="r" b="b" t="t" l="l"/>
              <a:pathLst>
                <a:path h="1158816" w="809384">
                  <a:moveTo>
                    <a:pt x="0" y="0"/>
                  </a:moveTo>
                  <a:lnTo>
                    <a:pt x="809384" y="0"/>
                  </a:lnTo>
                  <a:lnTo>
                    <a:pt x="809384" y="1158816"/>
                  </a:lnTo>
                  <a:lnTo>
                    <a:pt x="0" y="1158816"/>
                  </a:lnTo>
                  <a:close/>
                </a:path>
              </a:pathLst>
            </a:custGeom>
            <a:solidFill>
              <a:srgbClr val="FFFFFF"/>
            </a:solidFill>
          </p:spPr>
        </p:sp>
        <p:sp>
          <p:nvSpPr>
            <p:cNvPr name="TextBox 12" id="12"/>
            <p:cNvSpPr txBox="true"/>
            <p:nvPr/>
          </p:nvSpPr>
          <p:spPr>
            <a:xfrm>
              <a:off x="0" y="-19050"/>
              <a:ext cx="809384" cy="1177866"/>
            </a:xfrm>
            <a:prstGeom prst="rect">
              <a:avLst/>
            </a:prstGeom>
          </p:spPr>
          <p:txBody>
            <a:bodyPr anchor="ctr" rtlCol="false" tIns="98748" lIns="98748" bIns="98748" rIns="98748"/>
            <a:lstStyle/>
            <a:p>
              <a:pPr algn="ctr">
                <a:lnSpc>
                  <a:spcPts val="1499"/>
                </a:lnSpc>
              </a:pPr>
            </a:p>
          </p:txBody>
        </p:sp>
      </p:grpSp>
      <p:grpSp>
        <p:nvGrpSpPr>
          <p:cNvPr name="Group 13" id="13"/>
          <p:cNvGrpSpPr/>
          <p:nvPr/>
        </p:nvGrpSpPr>
        <p:grpSpPr>
          <a:xfrm rot="0">
            <a:off x="1516969" y="6254401"/>
            <a:ext cx="2632623" cy="2671894"/>
            <a:chOff x="0" y="0"/>
            <a:chExt cx="698500" cy="708920"/>
          </a:xfrm>
        </p:grpSpPr>
        <p:sp>
          <p:nvSpPr>
            <p:cNvPr name="Freeform 14" id="14"/>
            <p:cNvSpPr/>
            <p:nvPr/>
          </p:nvSpPr>
          <p:spPr>
            <a:xfrm flipH="false" flipV="false" rot="0">
              <a:off x="0" y="0"/>
              <a:ext cx="698500" cy="708920"/>
            </a:xfrm>
            <a:custGeom>
              <a:avLst/>
              <a:gdLst/>
              <a:ahLst/>
              <a:cxnLst/>
              <a:rect r="r" b="b" t="t" l="l"/>
              <a:pathLst>
                <a:path h="708920" w="698500">
                  <a:moveTo>
                    <a:pt x="349250" y="0"/>
                  </a:moveTo>
                  <a:lnTo>
                    <a:pt x="698500" y="203200"/>
                  </a:lnTo>
                  <a:lnTo>
                    <a:pt x="698500" y="505720"/>
                  </a:lnTo>
                  <a:lnTo>
                    <a:pt x="349250" y="708920"/>
                  </a:lnTo>
                  <a:lnTo>
                    <a:pt x="0" y="505720"/>
                  </a:lnTo>
                  <a:lnTo>
                    <a:pt x="0" y="203200"/>
                  </a:lnTo>
                  <a:lnTo>
                    <a:pt x="349250" y="0"/>
                  </a:lnTo>
                  <a:close/>
                </a:path>
              </a:pathLst>
            </a:custGeom>
            <a:solidFill>
              <a:srgbClr val="4B8689"/>
            </a:solidFill>
            <a:ln w="12700">
              <a:solidFill>
                <a:srgbClr val="000000"/>
              </a:solidFill>
            </a:ln>
          </p:spPr>
        </p:sp>
      </p:grpSp>
      <p:grpSp>
        <p:nvGrpSpPr>
          <p:cNvPr name="Group 15" id="15"/>
          <p:cNvGrpSpPr/>
          <p:nvPr/>
        </p:nvGrpSpPr>
        <p:grpSpPr>
          <a:xfrm rot="0">
            <a:off x="4708089" y="3803996"/>
            <a:ext cx="2632623" cy="3769195"/>
            <a:chOff x="0" y="0"/>
            <a:chExt cx="809384" cy="1158816"/>
          </a:xfrm>
        </p:grpSpPr>
        <p:sp>
          <p:nvSpPr>
            <p:cNvPr name="Freeform 16" id="16"/>
            <p:cNvSpPr/>
            <p:nvPr/>
          </p:nvSpPr>
          <p:spPr>
            <a:xfrm flipH="false" flipV="false" rot="0">
              <a:off x="0" y="0"/>
              <a:ext cx="809384" cy="1158816"/>
            </a:xfrm>
            <a:custGeom>
              <a:avLst/>
              <a:gdLst/>
              <a:ahLst/>
              <a:cxnLst/>
              <a:rect r="r" b="b" t="t" l="l"/>
              <a:pathLst>
                <a:path h="1158816" w="809384">
                  <a:moveTo>
                    <a:pt x="0" y="0"/>
                  </a:moveTo>
                  <a:lnTo>
                    <a:pt x="809384" y="0"/>
                  </a:lnTo>
                  <a:lnTo>
                    <a:pt x="809384" y="1158816"/>
                  </a:lnTo>
                  <a:lnTo>
                    <a:pt x="0" y="1158816"/>
                  </a:lnTo>
                  <a:close/>
                </a:path>
              </a:pathLst>
            </a:custGeom>
            <a:solidFill>
              <a:srgbClr val="FFFFFF"/>
            </a:solidFill>
          </p:spPr>
        </p:sp>
        <p:sp>
          <p:nvSpPr>
            <p:cNvPr name="TextBox 17" id="17"/>
            <p:cNvSpPr txBox="true"/>
            <p:nvPr/>
          </p:nvSpPr>
          <p:spPr>
            <a:xfrm>
              <a:off x="0" y="-19050"/>
              <a:ext cx="809384" cy="1177866"/>
            </a:xfrm>
            <a:prstGeom prst="rect">
              <a:avLst/>
            </a:prstGeom>
          </p:spPr>
          <p:txBody>
            <a:bodyPr anchor="ctr" rtlCol="false" tIns="98748" lIns="98748" bIns="98748" rIns="98748"/>
            <a:lstStyle/>
            <a:p>
              <a:pPr algn="ctr">
                <a:lnSpc>
                  <a:spcPts val="1499"/>
                </a:lnSpc>
              </a:pPr>
            </a:p>
          </p:txBody>
        </p:sp>
      </p:grpSp>
      <p:grpSp>
        <p:nvGrpSpPr>
          <p:cNvPr name="Group 18" id="18"/>
          <p:cNvGrpSpPr/>
          <p:nvPr/>
        </p:nvGrpSpPr>
        <p:grpSpPr>
          <a:xfrm rot="0">
            <a:off x="4708089" y="6254401"/>
            <a:ext cx="2632623" cy="2671894"/>
            <a:chOff x="0" y="0"/>
            <a:chExt cx="698500" cy="708920"/>
          </a:xfrm>
        </p:grpSpPr>
        <p:sp>
          <p:nvSpPr>
            <p:cNvPr name="Freeform 19" id="19"/>
            <p:cNvSpPr/>
            <p:nvPr/>
          </p:nvSpPr>
          <p:spPr>
            <a:xfrm flipH="false" flipV="false" rot="0">
              <a:off x="0" y="0"/>
              <a:ext cx="698500" cy="708920"/>
            </a:xfrm>
            <a:custGeom>
              <a:avLst/>
              <a:gdLst/>
              <a:ahLst/>
              <a:cxnLst/>
              <a:rect r="r" b="b" t="t" l="l"/>
              <a:pathLst>
                <a:path h="708920" w="698500">
                  <a:moveTo>
                    <a:pt x="349250" y="0"/>
                  </a:moveTo>
                  <a:lnTo>
                    <a:pt x="698500" y="203200"/>
                  </a:lnTo>
                  <a:lnTo>
                    <a:pt x="698500" y="505720"/>
                  </a:lnTo>
                  <a:lnTo>
                    <a:pt x="349250" y="708920"/>
                  </a:lnTo>
                  <a:lnTo>
                    <a:pt x="0" y="505720"/>
                  </a:lnTo>
                  <a:lnTo>
                    <a:pt x="0" y="203200"/>
                  </a:lnTo>
                  <a:lnTo>
                    <a:pt x="349250" y="0"/>
                  </a:lnTo>
                  <a:close/>
                </a:path>
              </a:pathLst>
            </a:custGeom>
            <a:solidFill>
              <a:srgbClr val="4B8689"/>
            </a:solidFill>
            <a:ln w="12700">
              <a:solidFill>
                <a:srgbClr val="000000"/>
              </a:solidFill>
            </a:ln>
          </p:spPr>
        </p:sp>
      </p:grpSp>
      <p:grpSp>
        <p:nvGrpSpPr>
          <p:cNvPr name="Group 20" id="20"/>
          <p:cNvGrpSpPr/>
          <p:nvPr/>
        </p:nvGrpSpPr>
        <p:grpSpPr>
          <a:xfrm rot="0">
            <a:off x="7899209" y="3803996"/>
            <a:ext cx="2632623" cy="3769195"/>
            <a:chOff x="0" y="0"/>
            <a:chExt cx="809384" cy="1158816"/>
          </a:xfrm>
        </p:grpSpPr>
        <p:sp>
          <p:nvSpPr>
            <p:cNvPr name="Freeform 21" id="21"/>
            <p:cNvSpPr/>
            <p:nvPr/>
          </p:nvSpPr>
          <p:spPr>
            <a:xfrm flipH="false" flipV="false" rot="0">
              <a:off x="0" y="0"/>
              <a:ext cx="809384" cy="1158816"/>
            </a:xfrm>
            <a:custGeom>
              <a:avLst/>
              <a:gdLst/>
              <a:ahLst/>
              <a:cxnLst/>
              <a:rect r="r" b="b" t="t" l="l"/>
              <a:pathLst>
                <a:path h="1158816" w="809384">
                  <a:moveTo>
                    <a:pt x="0" y="0"/>
                  </a:moveTo>
                  <a:lnTo>
                    <a:pt x="809384" y="0"/>
                  </a:lnTo>
                  <a:lnTo>
                    <a:pt x="809384" y="1158816"/>
                  </a:lnTo>
                  <a:lnTo>
                    <a:pt x="0" y="1158816"/>
                  </a:lnTo>
                  <a:close/>
                </a:path>
              </a:pathLst>
            </a:custGeom>
            <a:solidFill>
              <a:srgbClr val="FFFFFF"/>
            </a:solidFill>
          </p:spPr>
        </p:sp>
        <p:sp>
          <p:nvSpPr>
            <p:cNvPr name="TextBox 22" id="22"/>
            <p:cNvSpPr txBox="true"/>
            <p:nvPr/>
          </p:nvSpPr>
          <p:spPr>
            <a:xfrm>
              <a:off x="0" y="-19050"/>
              <a:ext cx="809384" cy="1177866"/>
            </a:xfrm>
            <a:prstGeom prst="rect">
              <a:avLst/>
            </a:prstGeom>
          </p:spPr>
          <p:txBody>
            <a:bodyPr anchor="ctr" rtlCol="false" tIns="98748" lIns="98748" bIns="98748" rIns="98748"/>
            <a:lstStyle/>
            <a:p>
              <a:pPr algn="ctr">
                <a:lnSpc>
                  <a:spcPts val="1499"/>
                </a:lnSpc>
              </a:pPr>
            </a:p>
          </p:txBody>
        </p:sp>
      </p:grpSp>
      <p:grpSp>
        <p:nvGrpSpPr>
          <p:cNvPr name="Group 23" id="23"/>
          <p:cNvGrpSpPr/>
          <p:nvPr/>
        </p:nvGrpSpPr>
        <p:grpSpPr>
          <a:xfrm rot="0">
            <a:off x="7899209" y="6254401"/>
            <a:ext cx="2632623" cy="2671894"/>
            <a:chOff x="0" y="0"/>
            <a:chExt cx="698500" cy="708920"/>
          </a:xfrm>
        </p:grpSpPr>
        <p:sp>
          <p:nvSpPr>
            <p:cNvPr name="Freeform 24" id="24"/>
            <p:cNvSpPr/>
            <p:nvPr/>
          </p:nvSpPr>
          <p:spPr>
            <a:xfrm flipH="false" flipV="false" rot="0">
              <a:off x="0" y="0"/>
              <a:ext cx="698500" cy="708920"/>
            </a:xfrm>
            <a:custGeom>
              <a:avLst/>
              <a:gdLst/>
              <a:ahLst/>
              <a:cxnLst/>
              <a:rect r="r" b="b" t="t" l="l"/>
              <a:pathLst>
                <a:path h="708920" w="698500">
                  <a:moveTo>
                    <a:pt x="349250" y="0"/>
                  </a:moveTo>
                  <a:lnTo>
                    <a:pt x="698500" y="203200"/>
                  </a:lnTo>
                  <a:lnTo>
                    <a:pt x="698500" y="505720"/>
                  </a:lnTo>
                  <a:lnTo>
                    <a:pt x="349250" y="708920"/>
                  </a:lnTo>
                  <a:lnTo>
                    <a:pt x="0" y="505720"/>
                  </a:lnTo>
                  <a:lnTo>
                    <a:pt x="0" y="203200"/>
                  </a:lnTo>
                  <a:lnTo>
                    <a:pt x="349250" y="0"/>
                  </a:lnTo>
                  <a:close/>
                </a:path>
              </a:pathLst>
            </a:custGeom>
            <a:solidFill>
              <a:srgbClr val="4B8689"/>
            </a:solidFill>
            <a:ln w="12700">
              <a:solidFill>
                <a:srgbClr val="000000"/>
              </a:solidFill>
            </a:ln>
          </p:spPr>
        </p:sp>
      </p:grpSp>
      <p:grpSp>
        <p:nvGrpSpPr>
          <p:cNvPr name="Group 25" id="25"/>
          <p:cNvGrpSpPr/>
          <p:nvPr/>
        </p:nvGrpSpPr>
        <p:grpSpPr>
          <a:xfrm rot="0">
            <a:off x="11090330" y="3803996"/>
            <a:ext cx="2632623" cy="3769195"/>
            <a:chOff x="0" y="0"/>
            <a:chExt cx="809384" cy="1158816"/>
          </a:xfrm>
        </p:grpSpPr>
        <p:sp>
          <p:nvSpPr>
            <p:cNvPr name="Freeform 26" id="26"/>
            <p:cNvSpPr/>
            <p:nvPr/>
          </p:nvSpPr>
          <p:spPr>
            <a:xfrm flipH="false" flipV="false" rot="0">
              <a:off x="0" y="0"/>
              <a:ext cx="809384" cy="1158816"/>
            </a:xfrm>
            <a:custGeom>
              <a:avLst/>
              <a:gdLst/>
              <a:ahLst/>
              <a:cxnLst/>
              <a:rect r="r" b="b" t="t" l="l"/>
              <a:pathLst>
                <a:path h="1158816" w="809384">
                  <a:moveTo>
                    <a:pt x="0" y="0"/>
                  </a:moveTo>
                  <a:lnTo>
                    <a:pt x="809384" y="0"/>
                  </a:lnTo>
                  <a:lnTo>
                    <a:pt x="809384" y="1158816"/>
                  </a:lnTo>
                  <a:lnTo>
                    <a:pt x="0" y="1158816"/>
                  </a:lnTo>
                  <a:close/>
                </a:path>
              </a:pathLst>
            </a:custGeom>
            <a:solidFill>
              <a:srgbClr val="FFFFFF"/>
            </a:solidFill>
          </p:spPr>
        </p:sp>
        <p:sp>
          <p:nvSpPr>
            <p:cNvPr name="TextBox 27" id="27"/>
            <p:cNvSpPr txBox="true"/>
            <p:nvPr/>
          </p:nvSpPr>
          <p:spPr>
            <a:xfrm>
              <a:off x="0" y="-19050"/>
              <a:ext cx="809384" cy="1177866"/>
            </a:xfrm>
            <a:prstGeom prst="rect">
              <a:avLst/>
            </a:prstGeom>
          </p:spPr>
          <p:txBody>
            <a:bodyPr anchor="ctr" rtlCol="false" tIns="98748" lIns="98748" bIns="98748" rIns="98748"/>
            <a:lstStyle/>
            <a:p>
              <a:pPr algn="ctr">
                <a:lnSpc>
                  <a:spcPts val="1499"/>
                </a:lnSpc>
              </a:pPr>
            </a:p>
          </p:txBody>
        </p:sp>
      </p:grpSp>
      <p:grpSp>
        <p:nvGrpSpPr>
          <p:cNvPr name="Group 28" id="28"/>
          <p:cNvGrpSpPr/>
          <p:nvPr/>
        </p:nvGrpSpPr>
        <p:grpSpPr>
          <a:xfrm rot="0">
            <a:off x="11090330" y="6254401"/>
            <a:ext cx="2632623" cy="2671894"/>
            <a:chOff x="0" y="0"/>
            <a:chExt cx="698500" cy="708920"/>
          </a:xfrm>
        </p:grpSpPr>
        <p:sp>
          <p:nvSpPr>
            <p:cNvPr name="Freeform 29" id="29"/>
            <p:cNvSpPr/>
            <p:nvPr/>
          </p:nvSpPr>
          <p:spPr>
            <a:xfrm flipH="false" flipV="false" rot="0">
              <a:off x="0" y="0"/>
              <a:ext cx="698500" cy="708920"/>
            </a:xfrm>
            <a:custGeom>
              <a:avLst/>
              <a:gdLst/>
              <a:ahLst/>
              <a:cxnLst/>
              <a:rect r="r" b="b" t="t" l="l"/>
              <a:pathLst>
                <a:path h="708920" w="698500">
                  <a:moveTo>
                    <a:pt x="349250" y="0"/>
                  </a:moveTo>
                  <a:lnTo>
                    <a:pt x="698500" y="203200"/>
                  </a:lnTo>
                  <a:lnTo>
                    <a:pt x="698500" y="505720"/>
                  </a:lnTo>
                  <a:lnTo>
                    <a:pt x="349250" y="708920"/>
                  </a:lnTo>
                  <a:lnTo>
                    <a:pt x="0" y="505720"/>
                  </a:lnTo>
                  <a:lnTo>
                    <a:pt x="0" y="203200"/>
                  </a:lnTo>
                  <a:lnTo>
                    <a:pt x="349250" y="0"/>
                  </a:lnTo>
                  <a:close/>
                </a:path>
              </a:pathLst>
            </a:custGeom>
            <a:solidFill>
              <a:srgbClr val="4B8689"/>
            </a:solidFill>
            <a:ln w="12700">
              <a:solidFill>
                <a:srgbClr val="000000"/>
              </a:solidFill>
            </a:ln>
          </p:spPr>
        </p:sp>
      </p:grpSp>
      <p:sp>
        <p:nvSpPr>
          <p:cNvPr name="AutoShape 30" id="30"/>
          <p:cNvSpPr/>
          <p:nvPr/>
        </p:nvSpPr>
        <p:spPr>
          <a:xfrm flipH="true">
            <a:off x="11299940" y="3982979"/>
            <a:ext cx="0" cy="2068878"/>
          </a:xfrm>
          <a:prstGeom prst="line">
            <a:avLst/>
          </a:prstGeom>
          <a:ln cap="flat" w="19050">
            <a:solidFill>
              <a:srgbClr val="000000"/>
            </a:solidFill>
            <a:prstDash val="solid"/>
            <a:headEnd type="none" len="sm" w="sm"/>
            <a:tailEnd type="none" len="sm" w="sm"/>
          </a:ln>
        </p:spPr>
      </p:sp>
      <p:sp>
        <p:nvSpPr>
          <p:cNvPr name="AutoShape 31" id="31"/>
          <p:cNvSpPr/>
          <p:nvPr/>
        </p:nvSpPr>
        <p:spPr>
          <a:xfrm flipH="true">
            <a:off x="8108820" y="3982979"/>
            <a:ext cx="0" cy="2068878"/>
          </a:xfrm>
          <a:prstGeom prst="line">
            <a:avLst/>
          </a:prstGeom>
          <a:ln cap="flat" w="19050">
            <a:solidFill>
              <a:srgbClr val="000000"/>
            </a:solidFill>
            <a:prstDash val="solid"/>
            <a:headEnd type="none" len="sm" w="sm"/>
            <a:tailEnd type="none" len="sm" w="sm"/>
          </a:ln>
        </p:spPr>
      </p:sp>
      <p:sp>
        <p:nvSpPr>
          <p:cNvPr name="AutoShape 32" id="32"/>
          <p:cNvSpPr/>
          <p:nvPr/>
        </p:nvSpPr>
        <p:spPr>
          <a:xfrm flipH="true">
            <a:off x="4914789" y="3982979"/>
            <a:ext cx="0" cy="2068878"/>
          </a:xfrm>
          <a:prstGeom prst="line">
            <a:avLst/>
          </a:prstGeom>
          <a:ln cap="flat" w="19050">
            <a:solidFill>
              <a:srgbClr val="000000"/>
            </a:solidFill>
            <a:prstDash val="solid"/>
            <a:headEnd type="none" len="sm" w="sm"/>
            <a:tailEnd type="none" len="sm" w="sm"/>
          </a:ln>
        </p:spPr>
      </p:sp>
      <p:sp>
        <p:nvSpPr>
          <p:cNvPr name="AutoShape 33" id="33"/>
          <p:cNvSpPr/>
          <p:nvPr/>
        </p:nvSpPr>
        <p:spPr>
          <a:xfrm flipH="true">
            <a:off x="1723827" y="3982979"/>
            <a:ext cx="0" cy="2068878"/>
          </a:xfrm>
          <a:prstGeom prst="line">
            <a:avLst/>
          </a:prstGeom>
          <a:ln cap="flat" w="19050">
            <a:solidFill>
              <a:srgbClr val="000000"/>
            </a:solidFill>
            <a:prstDash val="solid"/>
            <a:headEnd type="none" len="sm" w="sm"/>
            <a:tailEnd type="none" len="sm" w="sm"/>
          </a:ln>
        </p:spPr>
      </p:sp>
      <p:grpSp>
        <p:nvGrpSpPr>
          <p:cNvPr name="Group 34" id="34"/>
          <p:cNvGrpSpPr/>
          <p:nvPr/>
        </p:nvGrpSpPr>
        <p:grpSpPr>
          <a:xfrm rot="0">
            <a:off x="14284927" y="3803996"/>
            <a:ext cx="2632623" cy="3769195"/>
            <a:chOff x="0" y="0"/>
            <a:chExt cx="809384" cy="1158816"/>
          </a:xfrm>
        </p:grpSpPr>
        <p:sp>
          <p:nvSpPr>
            <p:cNvPr name="Freeform 35" id="35"/>
            <p:cNvSpPr/>
            <p:nvPr/>
          </p:nvSpPr>
          <p:spPr>
            <a:xfrm flipH="false" flipV="false" rot="0">
              <a:off x="0" y="0"/>
              <a:ext cx="809384" cy="1158816"/>
            </a:xfrm>
            <a:custGeom>
              <a:avLst/>
              <a:gdLst/>
              <a:ahLst/>
              <a:cxnLst/>
              <a:rect r="r" b="b" t="t" l="l"/>
              <a:pathLst>
                <a:path h="1158816" w="809384">
                  <a:moveTo>
                    <a:pt x="0" y="0"/>
                  </a:moveTo>
                  <a:lnTo>
                    <a:pt x="809384" y="0"/>
                  </a:lnTo>
                  <a:lnTo>
                    <a:pt x="809384" y="1158816"/>
                  </a:lnTo>
                  <a:lnTo>
                    <a:pt x="0" y="1158816"/>
                  </a:lnTo>
                  <a:close/>
                </a:path>
              </a:pathLst>
            </a:custGeom>
            <a:solidFill>
              <a:srgbClr val="FFFFFF"/>
            </a:solidFill>
          </p:spPr>
        </p:sp>
        <p:sp>
          <p:nvSpPr>
            <p:cNvPr name="TextBox 36" id="36"/>
            <p:cNvSpPr txBox="true"/>
            <p:nvPr/>
          </p:nvSpPr>
          <p:spPr>
            <a:xfrm>
              <a:off x="0" y="-19050"/>
              <a:ext cx="809384" cy="1177866"/>
            </a:xfrm>
            <a:prstGeom prst="rect">
              <a:avLst/>
            </a:prstGeom>
          </p:spPr>
          <p:txBody>
            <a:bodyPr anchor="ctr" rtlCol="false" tIns="98748" lIns="98748" bIns="98748" rIns="98748"/>
            <a:lstStyle/>
            <a:p>
              <a:pPr algn="ctr">
                <a:lnSpc>
                  <a:spcPts val="1499"/>
                </a:lnSpc>
              </a:pPr>
            </a:p>
          </p:txBody>
        </p:sp>
      </p:grpSp>
      <p:grpSp>
        <p:nvGrpSpPr>
          <p:cNvPr name="Group 37" id="37"/>
          <p:cNvGrpSpPr/>
          <p:nvPr/>
        </p:nvGrpSpPr>
        <p:grpSpPr>
          <a:xfrm rot="0">
            <a:off x="14284927" y="6351717"/>
            <a:ext cx="2632623" cy="2574578"/>
            <a:chOff x="0" y="0"/>
            <a:chExt cx="698500" cy="683099"/>
          </a:xfrm>
        </p:grpSpPr>
        <p:sp>
          <p:nvSpPr>
            <p:cNvPr name="Freeform 38" id="38"/>
            <p:cNvSpPr/>
            <p:nvPr/>
          </p:nvSpPr>
          <p:spPr>
            <a:xfrm flipH="false" flipV="false" rot="0">
              <a:off x="0" y="0"/>
              <a:ext cx="698500" cy="683099"/>
            </a:xfrm>
            <a:custGeom>
              <a:avLst/>
              <a:gdLst/>
              <a:ahLst/>
              <a:cxnLst/>
              <a:rect r="r" b="b" t="t" l="l"/>
              <a:pathLst>
                <a:path h="683099" w="698500">
                  <a:moveTo>
                    <a:pt x="349250" y="0"/>
                  </a:moveTo>
                  <a:lnTo>
                    <a:pt x="698500" y="203200"/>
                  </a:lnTo>
                  <a:lnTo>
                    <a:pt x="698500" y="479899"/>
                  </a:lnTo>
                  <a:lnTo>
                    <a:pt x="349250" y="683099"/>
                  </a:lnTo>
                  <a:lnTo>
                    <a:pt x="0" y="479899"/>
                  </a:lnTo>
                  <a:lnTo>
                    <a:pt x="0" y="203200"/>
                  </a:lnTo>
                  <a:lnTo>
                    <a:pt x="349250" y="0"/>
                  </a:lnTo>
                  <a:close/>
                </a:path>
              </a:pathLst>
            </a:custGeom>
            <a:solidFill>
              <a:srgbClr val="4B8689"/>
            </a:solidFill>
            <a:ln w="12700">
              <a:solidFill>
                <a:srgbClr val="000000"/>
              </a:solidFill>
            </a:ln>
          </p:spPr>
        </p:sp>
      </p:grpSp>
      <p:sp>
        <p:nvSpPr>
          <p:cNvPr name="AutoShape 39" id="39"/>
          <p:cNvSpPr/>
          <p:nvPr/>
        </p:nvSpPr>
        <p:spPr>
          <a:xfrm flipH="true">
            <a:off x="14475427" y="3990101"/>
            <a:ext cx="0" cy="2068878"/>
          </a:xfrm>
          <a:prstGeom prst="line">
            <a:avLst/>
          </a:prstGeom>
          <a:ln cap="flat" w="19050">
            <a:solidFill>
              <a:srgbClr val="000000"/>
            </a:solidFill>
            <a:prstDash val="solid"/>
            <a:headEnd type="none" len="sm" w="sm"/>
            <a:tailEnd type="none" len="sm" w="sm"/>
          </a:ln>
        </p:spPr>
      </p:sp>
      <p:sp>
        <p:nvSpPr>
          <p:cNvPr name="Freeform 40" id="40"/>
          <p:cNvSpPr/>
          <p:nvPr/>
        </p:nvSpPr>
        <p:spPr>
          <a:xfrm flipH="false" flipV="false" rot="0">
            <a:off x="2120121" y="6852432"/>
            <a:ext cx="1426319" cy="1426319"/>
          </a:xfrm>
          <a:custGeom>
            <a:avLst/>
            <a:gdLst/>
            <a:ahLst/>
            <a:cxnLst/>
            <a:rect r="r" b="b" t="t" l="l"/>
            <a:pathLst>
              <a:path h="1426319" w="1426319">
                <a:moveTo>
                  <a:pt x="0" y="0"/>
                </a:moveTo>
                <a:lnTo>
                  <a:pt x="1426319" y="0"/>
                </a:lnTo>
                <a:lnTo>
                  <a:pt x="1426319" y="1426319"/>
                </a:lnTo>
                <a:lnTo>
                  <a:pt x="0" y="14263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1" id="41"/>
          <p:cNvSpPr/>
          <p:nvPr/>
        </p:nvSpPr>
        <p:spPr>
          <a:xfrm flipH="false" flipV="false" rot="0">
            <a:off x="5205688" y="6762605"/>
            <a:ext cx="1637426" cy="1655486"/>
          </a:xfrm>
          <a:custGeom>
            <a:avLst/>
            <a:gdLst/>
            <a:ahLst/>
            <a:cxnLst/>
            <a:rect r="r" b="b" t="t" l="l"/>
            <a:pathLst>
              <a:path h="1655486" w="1637426">
                <a:moveTo>
                  <a:pt x="0" y="0"/>
                </a:moveTo>
                <a:lnTo>
                  <a:pt x="1637426" y="0"/>
                </a:lnTo>
                <a:lnTo>
                  <a:pt x="1637426" y="1655486"/>
                </a:lnTo>
                <a:lnTo>
                  <a:pt x="0" y="16554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2" id="42"/>
          <p:cNvSpPr/>
          <p:nvPr/>
        </p:nvSpPr>
        <p:spPr>
          <a:xfrm flipH="false" flipV="false" rot="0">
            <a:off x="8586168" y="6747283"/>
            <a:ext cx="1258706" cy="1636616"/>
          </a:xfrm>
          <a:custGeom>
            <a:avLst/>
            <a:gdLst/>
            <a:ahLst/>
            <a:cxnLst/>
            <a:rect r="r" b="b" t="t" l="l"/>
            <a:pathLst>
              <a:path h="1636616" w="1258706">
                <a:moveTo>
                  <a:pt x="0" y="0"/>
                </a:moveTo>
                <a:lnTo>
                  <a:pt x="1258706" y="0"/>
                </a:lnTo>
                <a:lnTo>
                  <a:pt x="1258706" y="1636616"/>
                </a:lnTo>
                <a:lnTo>
                  <a:pt x="0" y="16366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3" id="43"/>
          <p:cNvSpPr/>
          <p:nvPr/>
        </p:nvSpPr>
        <p:spPr>
          <a:xfrm flipH="false" flipV="false" rot="0">
            <a:off x="11722114" y="6852432"/>
            <a:ext cx="1571468" cy="1531467"/>
          </a:xfrm>
          <a:custGeom>
            <a:avLst/>
            <a:gdLst/>
            <a:ahLst/>
            <a:cxnLst/>
            <a:rect r="r" b="b" t="t" l="l"/>
            <a:pathLst>
              <a:path h="1531467" w="1571468">
                <a:moveTo>
                  <a:pt x="0" y="0"/>
                </a:moveTo>
                <a:lnTo>
                  <a:pt x="1571468" y="0"/>
                </a:lnTo>
                <a:lnTo>
                  <a:pt x="1571468" y="1531467"/>
                </a:lnTo>
                <a:lnTo>
                  <a:pt x="0" y="153146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4" id="44"/>
          <p:cNvSpPr/>
          <p:nvPr/>
        </p:nvSpPr>
        <p:spPr>
          <a:xfrm flipH="false" flipV="false" rot="0">
            <a:off x="14852541" y="6965179"/>
            <a:ext cx="1497395" cy="1347656"/>
          </a:xfrm>
          <a:custGeom>
            <a:avLst/>
            <a:gdLst/>
            <a:ahLst/>
            <a:cxnLst/>
            <a:rect r="r" b="b" t="t" l="l"/>
            <a:pathLst>
              <a:path h="1347656" w="1497395">
                <a:moveTo>
                  <a:pt x="0" y="0"/>
                </a:moveTo>
                <a:lnTo>
                  <a:pt x="1497395" y="0"/>
                </a:lnTo>
                <a:lnTo>
                  <a:pt x="1497395" y="1347655"/>
                </a:lnTo>
                <a:lnTo>
                  <a:pt x="0" y="134765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45" id="45"/>
          <p:cNvSpPr txBox="true"/>
          <p:nvPr/>
        </p:nvSpPr>
        <p:spPr>
          <a:xfrm rot="0">
            <a:off x="3519540" y="1166911"/>
            <a:ext cx="11248919" cy="1587492"/>
          </a:xfrm>
          <a:prstGeom prst="rect">
            <a:avLst/>
          </a:prstGeom>
        </p:spPr>
        <p:txBody>
          <a:bodyPr anchor="t" rtlCol="false" tIns="0" lIns="0" bIns="0" rIns="0">
            <a:spAutoFit/>
          </a:bodyPr>
          <a:lstStyle/>
          <a:p>
            <a:pPr algn="ctr">
              <a:lnSpc>
                <a:spcPts val="11620"/>
              </a:lnSpc>
              <a:spcBef>
                <a:spcPct val="0"/>
              </a:spcBef>
            </a:pPr>
            <a:r>
              <a:rPr lang="en-US" b="true" sz="8300" spc="-639">
                <a:solidFill>
                  <a:srgbClr val="000000"/>
                </a:solidFill>
                <a:latin typeface="Akzidenz-Grotesk Bold"/>
                <a:ea typeface="Akzidenz-Grotesk Bold"/>
                <a:cs typeface="Akzidenz-Grotesk Bold"/>
                <a:sym typeface="Akzidenz-Grotesk Bold"/>
              </a:rPr>
              <a:t>Recommendations</a:t>
            </a:r>
          </a:p>
        </p:txBody>
      </p:sp>
      <p:sp>
        <p:nvSpPr>
          <p:cNvPr name="TextBox 46" id="46"/>
          <p:cNvSpPr txBox="true"/>
          <p:nvPr/>
        </p:nvSpPr>
        <p:spPr>
          <a:xfrm rot="0">
            <a:off x="1775445" y="3944879"/>
            <a:ext cx="2239790" cy="2099857"/>
          </a:xfrm>
          <a:prstGeom prst="rect">
            <a:avLst/>
          </a:prstGeom>
        </p:spPr>
        <p:txBody>
          <a:bodyPr anchor="t" rtlCol="false" tIns="0" lIns="0" bIns="0" rIns="0">
            <a:spAutoFit/>
          </a:bodyPr>
          <a:lstStyle/>
          <a:p>
            <a:pPr algn="ctr">
              <a:lnSpc>
                <a:spcPts val="2785"/>
              </a:lnSpc>
              <a:spcBef>
                <a:spcPct val="0"/>
              </a:spcBef>
            </a:pPr>
            <a:r>
              <a:rPr lang="en-US" b="true" sz="1989">
                <a:solidFill>
                  <a:srgbClr val="000000"/>
                </a:solidFill>
                <a:latin typeface="Montserrat Bold"/>
                <a:ea typeface="Montserrat Bold"/>
                <a:cs typeface="Montserrat Bold"/>
                <a:sym typeface="Montserrat Bold"/>
              </a:rPr>
              <a:t>Phased Implementation: </a:t>
            </a:r>
            <a:r>
              <a:rPr lang="en-US" sz="1989">
                <a:solidFill>
                  <a:srgbClr val="000000"/>
                </a:solidFill>
                <a:latin typeface="Montserrat"/>
                <a:ea typeface="Montserrat"/>
                <a:cs typeface="Montserrat"/>
                <a:sym typeface="Montserrat"/>
              </a:rPr>
              <a:t>Start with inter-branch transfers and customer onboarding.</a:t>
            </a:r>
          </a:p>
        </p:txBody>
      </p:sp>
      <p:sp>
        <p:nvSpPr>
          <p:cNvPr name="TextBox 47" id="47"/>
          <p:cNvSpPr txBox="true"/>
          <p:nvPr/>
        </p:nvSpPr>
        <p:spPr>
          <a:xfrm rot="0">
            <a:off x="5005311" y="3952001"/>
            <a:ext cx="2239790" cy="2099857"/>
          </a:xfrm>
          <a:prstGeom prst="rect">
            <a:avLst/>
          </a:prstGeom>
        </p:spPr>
        <p:txBody>
          <a:bodyPr anchor="t" rtlCol="false" tIns="0" lIns="0" bIns="0" rIns="0">
            <a:spAutoFit/>
          </a:bodyPr>
          <a:lstStyle/>
          <a:p>
            <a:pPr algn="ctr">
              <a:lnSpc>
                <a:spcPts val="2785"/>
              </a:lnSpc>
              <a:spcBef>
                <a:spcPct val="0"/>
              </a:spcBef>
            </a:pPr>
            <a:r>
              <a:rPr lang="en-US" b="true" sz="1989">
                <a:solidFill>
                  <a:srgbClr val="000000"/>
                </a:solidFill>
                <a:latin typeface="Montserrat Bold"/>
                <a:ea typeface="Montserrat Bold"/>
                <a:cs typeface="Montserrat Bold"/>
                <a:sym typeface="Montserrat Bold"/>
              </a:rPr>
              <a:t>L</a:t>
            </a:r>
            <a:r>
              <a:rPr lang="en-US" b="true" sz="1989">
                <a:solidFill>
                  <a:srgbClr val="000000"/>
                </a:solidFill>
                <a:latin typeface="Montserrat Bold"/>
                <a:ea typeface="Montserrat Bold"/>
                <a:cs typeface="Montserrat Bold"/>
                <a:sym typeface="Montserrat Bold"/>
              </a:rPr>
              <a:t>egal Frameworks: </a:t>
            </a:r>
            <a:r>
              <a:rPr lang="en-US" sz="1989">
                <a:solidFill>
                  <a:srgbClr val="000000"/>
                </a:solidFill>
                <a:latin typeface="Montserrat"/>
                <a:ea typeface="Montserrat"/>
                <a:cs typeface="Montserrat"/>
                <a:sym typeface="Montserrat"/>
              </a:rPr>
              <a:t>Recognize smart contracts and digital signatures.</a:t>
            </a:r>
          </a:p>
        </p:txBody>
      </p:sp>
      <p:sp>
        <p:nvSpPr>
          <p:cNvPr name="TextBox 48" id="48"/>
          <p:cNvSpPr txBox="true"/>
          <p:nvPr/>
        </p:nvSpPr>
        <p:spPr>
          <a:xfrm rot="0">
            <a:off x="8196833" y="3944879"/>
            <a:ext cx="2239790" cy="2102110"/>
          </a:xfrm>
          <a:prstGeom prst="rect">
            <a:avLst/>
          </a:prstGeom>
        </p:spPr>
        <p:txBody>
          <a:bodyPr anchor="t" rtlCol="false" tIns="0" lIns="0" bIns="0" rIns="0">
            <a:spAutoFit/>
          </a:bodyPr>
          <a:lstStyle/>
          <a:p>
            <a:pPr algn="ctr">
              <a:lnSpc>
                <a:spcPts val="2785"/>
              </a:lnSpc>
              <a:spcBef>
                <a:spcPct val="0"/>
              </a:spcBef>
            </a:pPr>
            <a:r>
              <a:rPr lang="en-US" b="true" sz="1989">
                <a:solidFill>
                  <a:srgbClr val="000000"/>
                </a:solidFill>
                <a:latin typeface="Montserrat Bold"/>
                <a:ea typeface="Montserrat Bold"/>
                <a:cs typeface="Montserrat Bold"/>
                <a:sym typeface="Montserrat Bold"/>
              </a:rPr>
              <a:t>S</a:t>
            </a:r>
            <a:r>
              <a:rPr lang="en-US" b="true" sz="1989">
                <a:solidFill>
                  <a:srgbClr val="000000"/>
                </a:solidFill>
                <a:latin typeface="Montserrat Bold"/>
                <a:ea typeface="Montserrat Bold"/>
                <a:cs typeface="Montserrat Bold"/>
                <a:sym typeface="Montserrat Bold"/>
              </a:rPr>
              <a:t>ecurity Protocols: </a:t>
            </a:r>
            <a:r>
              <a:rPr lang="en-US" sz="1989">
                <a:solidFill>
                  <a:srgbClr val="000000"/>
                </a:solidFill>
                <a:latin typeface="Montserrat"/>
                <a:ea typeface="Montserrat"/>
                <a:cs typeface="Montserrat"/>
                <a:sym typeface="Montserrat"/>
              </a:rPr>
              <a:t>Adopt multi-factor authentication and ISO/IEC 27001 standards</a:t>
            </a:r>
            <a:r>
              <a:rPr lang="en-US" b="true" sz="1989">
                <a:solidFill>
                  <a:srgbClr val="000000"/>
                </a:solidFill>
                <a:latin typeface="Montserrat Bold"/>
                <a:ea typeface="Montserrat Bold"/>
                <a:cs typeface="Montserrat Bold"/>
                <a:sym typeface="Montserrat Bold"/>
              </a:rPr>
              <a:t>.</a:t>
            </a:r>
          </a:p>
        </p:txBody>
      </p:sp>
      <p:sp>
        <p:nvSpPr>
          <p:cNvPr name="TextBox 49" id="49"/>
          <p:cNvSpPr txBox="true"/>
          <p:nvPr/>
        </p:nvSpPr>
        <p:spPr>
          <a:xfrm rot="0">
            <a:off x="11387953" y="3952001"/>
            <a:ext cx="2239790" cy="2099857"/>
          </a:xfrm>
          <a:prstGeom prst="rect">
            <a:avLst/>
          </a:prstGeom>
        </p:spPr>
        <p:txBody>
          <a:bodyPr anchor="t" rtlCol="false" tIns="0" lIns="0" bIns="0" rIns="0">
            <a:spAutoFit/>
          </a:bodyPr>
          <a:lstStyle/>
          <a:p>
            <a:pPr algn="ctr">
              <a:lnSpc>
                <a:spcPts val="2785"/>
              </a:lnSpc>
              <a:spcBef>
                <a:spcPct val="0"/>
              </a:spcBef>
            </a:pPr>
            <a:r>
              <a:rPr lang="en-US" b="true" sz="1989">
                <a:solidFill>
                  <a:srgbClr val="000000"/>
                </a:solidFill>
                <a:latin typeface="Montserrat Bold"/>
                <a:ea typeface="Montserrat Bold"/>
                <a:cs typeface="Montserrat Bold"/>
                <a:sym typeface="Montserrat Bold"/>
              </a:rPr>
              <a:t>Trainin</a:t>
            </a:r>
            <a:r>
              <a:rPr lang="en-US" b="true" sz="1989">
                <a:solidFill>
                  <a:srgbClr val="000000"/>
                </a:solidFill>
                <a:latin typeface="Montserrat Bold"/>
                <a:ea typeface="Montserrat Bold"/>
                <a:cs typeface="Montserrat Bold"/>
                <a:sym typeface="Montserrat Bold"/>
              </a:rPr>
              <a:t>g Programs: </a:t>
            </a:r>
            <a:r>
              <a:rPr lang="en-US" sz="1989">
                <a:solidFill>
                  <a:srgbClr val="000000"/>
                </a:solidFill>
                <a:latin typeface="Montserrat"/>
                <a:ea typeface="Montserrat"/>
                <a:cs typeface="Montserrat"/>
                <a:sym typeface="Montserrat"/>
              </a:rPr>
              <a:t>Educate bankers, IT staff, and regulators on blockchain.</a:t>
            </a:r>
          </a:p>
        </p:txBody>
      </p:sp>
      <p:sp>
        <p:nvSpPr>
          <p:cNvPr name="TextBox 50" id="50"/>
          <p:cNvSpPr txBox="true"/>
          <p:nvPr/>
        </p:nvSpPr>
        <p:spPr>
          <a:xfrm rot="0">
            <a:off x="14570677" y="3897183"/>
            <a:ext cx="2239790" cy="2454535"/>
          </a:xfrm>
          <a:prstGeom prst="rect">
            <a:avLst/>
          </a:prstGeom>
        </p:spPr>
        <p:txBody>
          <a:bodyPr anchor="t" rtlCol="false" tIns="0" lIns="0" bIns="0" rIns="0">
            <a:spAutoFit/>
          </a:bodyPr>
          <a:lstStyle/>
          <a:p>
            <a:pPr algn="ctr">
              <a:lnSpc>
                <a:spcPts val="2785"/>
              </a:lnSpc>
              <a:spcBef>
                <a:spcPct val="0"/>
              </a:spcBef>
            </a:pPr>
            <a:r>
              <a:rPr lang="en-US" b="true" sz="1989">
                <a:solidFill>
                  <a:srgbClr val="000000"/>
                </a:solidFill>
                <a:latin typeface="Montserrat Bold"/>
                <a:ea typeface="Montserrat Bold"/>
                <a:cs typeface="Montserrat Bold"/>
                <a:sym typeface="Montserrat Bold"/>
              </a:rPr>
              <a:t>Technolo</a:t>
            </a:r>
            <a:r>
              <a:rPr lang="en-US" b="true" sz="1989">
                <a:solidFill>
                  <a:srgbClr val="000000"/>
                </a:solidFill>
                <a:latin typeface="Montserrat Bold"/>
                <a:ea typeface="Montserrat Bold"/>
                <a:cs typeface="Montserrat Bold"/>
                <a:sym typeface="Montserrat Bold"/>
              </a:rPr>
              <a:t>gy Integration:</a:t>
            </a:r>
            <a:r>
              <a:rPr lang="en-US" sz="1989">
                <a:solidFill>
                  <a:srgbClr val="000000"/>
                </a:solidFill>
                <a:latin typeface="Montserrat"/>
                <a:ea typeface="Montserrat"/>
                <a:cs typeface="Montserrat"/>
                <a:sym typeface="Montserrat"/>
              </a:rPr>
              <a:t> Use cloud solutions and efficient consensus mechanisms like PBFT.</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796794" y="1028700"/>
            <a:ext cx="1033238" cy="826591"/>
          </a:xfrm>
          <a:custGeom>
            <a:avLst/>
            <a:gdLst/>
            <a:ahLst/>
            <a:cxnLst/>
            <a:rect r="r" b="b" t="t" l="l"/>
            <a:pathLst>
              <a:path h="826591" w="1033238">
                <a:moveTo>
                  <a:pt x="0" y="0"/>
                </a:moveTo>
                <a:lnTo>
                  <a:pt x="1033238" y="0"/>
                </a:lnTo>
                <a:lnTo>
                  <a:pt x="1033238" y="826591"/>
                </a:lnTo>
                <a:lnTo>
                  <a:pt x="0" y="8265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811589" y="8007246"/>
            <a:ext cx="4201427" cy="420142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CCDBDB"/>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6" id="6"/>
          <p:cNvGrpSpPr/>
          <p:nvPr/>
        </p:nvGrpSpPr>
        <p:grpSpPr>
          <a:xfrm rot="0">
            <a:off x="-1868494" y="-2100713"/>
            <a:ext cx="4201427" cy="420142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gradFill>
                <a:gsLst>
                  <a:gs pos="0">
                    <a:srgbClr val="123D33">
                      <a:alpha val="100000"/>
                    </a:srgbClr>
                  </a:gs>
                  <a:gs pos="50000">
                    <a:srgbClr val="106861">
                      <a:alpha val="100000"/>
                    </a:srgbClr>
                  </a:gs>
                  <a:gs pos="100000">
                    <a:srgbClr val="CCDBDB">
                      <a:alpha val="100000"/>
                    </a:srgbClr>
                  </a:gs>
                </a:gsLst>
                <a:lin ang="5400000"/>
              </a:gra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9" id="9"/>
          <p:cNvGrpSpPr/>
          <p:nvPr/>
        </p:nvGrpSpPr>
        <p:grpSpPr>
          <a:xfrm rot="0">
            <a:off x="16067950" y="6633635"/>
            <a:ext cx="762083" cy="76208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2" id="12"/>
          <p:cNvGrpSpPr/>
          <p:nvPr/>
        </p:nvGrpSpPr>
        <p:grpSpPr>
          <a:xfrm rot="0">
            <a:off x="-575233" y="9258300"/>
            <a:ext cx="1614906" cy="161490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5" id="15"/>
          <p:cNvGrpSpPr/>
          <p:nvPr/>
        </p:nvGrpSpPr>
        <p:grpSpPr>
          <a:xfrm rot="0">
            <a:off x="4885199" y="2576922"/>
            <a:ext cx="10313627" cy="5697933"/>
            <a:chOff x="0" y="0"/>
            <a:chExt cx="3658712" cy="2021316"/>
          </a:xfrm>
        </p:grpSpPr>
        <p:sp>
          <p:nvSpPr>
            <p:cNvPr name="Freeform 16" id="16"/>
            <p:cNvSpPr/>
            <p:nvPr/>
          </p:nvSpPr>
          <p:spPr>
            <a:xfrm flipH="false" flipV="false" rot="0">
              <a:off x="0" y="0"/>
              <a:ext cx="3658712" cy="2021316"/>
            </a:xfrm>
            <a:custGeom>
              <a:avLst/>
              <a:gdLst/>
              <a:ahLst/>
              <a:cxnLst/>
              <a:rect r="r" b="b" t="t" l="l"/>
              <a:pathLst>
                <a:path h="2021316" w="3658712">
                  <a:moveTo>
                    <a:pt x="33779" y="0"/>
                  </a:moveTo>
                  <a:lnTo>
                    <a:pt x="3624933" y="0"/>
                  </a:lnTo>
                  <a:cubicBezTo>
                    <a:pt x="3633891" y="0"/>
                    <a:pt x="3642483" y="3559"/>
                    <a:pt x="3648818" y="9894"/>
                  </a:cubicBezTo>
                  <a:cubicBezTo>
                    <a:pt x="3655153" y="16229"/>
                    <a:pt x="3658712" y="24820"/>
                    <a:pt x="3658712" y="33779"/>
                  </a:cubicBezTo>
                  <a:lnTo>
                    <a:pt x="3658712" y="1987536"/>
                  </a:lnTo>
                  <a:cubicBezTo>
                    <a:pt x="3658712" y="1996495"/>
                    <a:pt x="3655153" y="2005087"/>
                    <a:pt x="3648818" y="2011422"/>
                  </a:cubicBezTo>
                  <a:cubicBezTo>
                    <a:pt x="3642483" y="2017757"/>
                    <a:pt x="3633891" y="2021316"/>
                    <a:pt x="3624933" y="2021316"/>
                  </a:cubicBezTo>
                  <a:lnTo>
                    <a:pt x="33779" y="2021316"/>
                  </a:lnTo>
                  <a:cubicBezTo>
                    <a:pt x="24820" y="2021316"/>
                    <a:pt x="16229" y="2017757"/>
                    <a:pt x="9894" y="2011422"/>
                  </a:cubicBezTo>
                  <a:cubicBezTo>
                    <a:pt x="3559" y="2005087"/>
                    <a:pt x="0" y="1996495"/>
                    <a:pt x="0" y="1987536"/>
                  </a:cubicBezTo>
                  <a:lnTo>
                    <a:pt x="0" y="33779"/>
                  </a:lnTo>
                  <a:cubicBezTo>
                    <a:pt x="0" y="24820"/>
                    <a:pt x="3559" y="16229"/>
                    <a:pt x="9894" y="9894"/>
                  </a:cubicBezTo>
                  <a:cubicBezTo>
                    <a:pt x="16229" y="3559"/>
                    <a:pt x="24820" y="0"/>
                    <a:pt x="33779" y="0"/>
                  </a:cubicBezTo>
                  <a:close/>
                </a:path>
              </a:pathLst>
            </a:custGeom>
            <a:solidFill>
              <a:srgbClr val="106861"/>
            </a:solidFill>
            <a:ln cap="rnd">
              <a:noFill/>
              <a:prstDash val="solid"/>
              <a:round/>
            </a:ln>
          </p:spPr>
        </p:sp>
        <p:sp>
          <p:nvSpPr>
            <p:cNvPr name="TextBox 17" id="17"/>
            <p:cNvSpPr txBox="true"/>
            <p:nvPr/>
          </p:nvSpPr>
          <p:spPr>
            <a:xfrm>
              <a:off x="0" y="-38100"/>
              <a:ext cx="3658712" cy="2059416"/>
            </a:xfrm>
            <a:prstGeom prst="rect">
              <a:avLst/>
            </a:prstGeom>
          </p:spPr>
          <p:txBody>
            <a:bodyPr anchor="ctr" rtlCol="false" tIns="50800" lIns="50800" bIns="50800" rIns="50800"/>
            <a:lstStyle/>
            <a:p>
              <a:pPr algn="ctr" marL="0" indent="0" lvl="0">
                <a:lnSpc>
                  <a:spcPts val="3035"/>
                </a:lnSpc>
                <a:spcBef>
                  <a:spcPct val="0"/>
                </a:spcBef>
              </a:pPr>
            </a:p>
          </p:txBody>
        </p:sp>
      </p:grpSp>
      <p:sp>
        <p:nvSpPr>
          <p:cNvPr name="Freeform 18" id="18"/>
          <p:cNvSpPr/>
          <p:nvPr/>
        </p:nvSpPr>
        <p:spPr>
          <a:xfrm flipH="false" flipV="false" rot="0">
            <a:off x="2060951" y="2100713"/>
            <a:ext cx="6602105" cy="6602105"/>
          </a:xfrm>
          <a:custGeom>
            <a:avLst/>
            <a:gdLst/>
            <a:ahLst/>
            <a:cxnLst/>
            <a:rect r="r" b="b" t="t" l="l"/>
            <a:pathLst>
              <a:path h="6602105" w="6602105">
                <a:moveTo>
                  <a:pt x="0" y="0"/>
                </a:moveTo>
                <a:lnTo>
                  <a:pt x="6602105" y="0"/>
                </a:lnTo>
                <a:lnTo>
                  <a:pt x="6602105" y="6602105"/>
                </a:lnTo>
                <a:lnTo>
                  <a:pt x="0" y="66021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19" id="19"/>
          <p:cNvGrpSpPr/>
          <p:nvPr/>
        </p:nvGrpSpPr>
        <p:grpSpPr>
          <a:xfrm rot="0">
            <a:off x="2675727" y="2715500"/>
            <a:ext cx="5372553" cy="5372532"/>
            <a:chOff x="0" y="0"/>
            <a:chExt cx="6350000" cy="6349975"/>
          </a:xfrm>
        </p:grpSpPr>
        <p:sp>
          <p:nvSpPr>
            <p:cNvPr name="Freeform 20" id="2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3454" r="-3454" b="0"/>
              </a:stretch>
            </a:blipFill>
          </p:spPr>
        </p:sp>
      </p:grpSp>
      <p:sp>
        <p:nvSpPr>
          <p:cNvPr name="TextBox 21" id="21"/>
          <p:cNvSpPr txBox="true"/>
          <p:nvPr/>
        </p:nvSpPr>
        <p:spPr>
          <a:xfrm rot="0">
            <a:off x="8663056" y="3274344"/>
            <a:ext cx="4995863" cy="3191456"/>
          </a:xfrm>
          <a:prstGeom prst="rect">
            <a:avLst/>
          </a:prstGeom>
        </p:spPr>
        <p:txBody>
          <a:bodyPr anchor="t" rtlCol="false" tIns="0" lIns="0" bIns="0" rIns="0">
            <a:spAutoFit/>
          </a:bodyPr>
          <a:lstStyle/>
          <a:p>
            <a:pPr algn="l" marL="0" indent="0" lvl="1">
              <a:lnSpc>
                <a:spcPts val="8177"/>
              </a:lnSpc>
            </a:pPr>
            <a:r>
              <a:rPr lang="en-US" b="true" sz="9085" spc="-417">
                <a:solidFill>
                  <a:srgbClr val="CCDBDB"/>
                </a:solidFill>
                <a:latin typeface="Raleway Medium"/>
                <a:ea typeface="Raleway Medium"/>
                <a:cs typeface="Raleway Medium"/>
                <a:sym typeface="Raleway Medium"/>
              </a:rPr>
              <a:t>Thank you very much!</a:t>
            </a:r>
          </a:p>
        </p:txBody>
      </p:sp>
      <p:sp>
        <p:nvSpPr>
          <p:cNvPr name="TextBox 22" id="22"/>
          <p:cNvSpPr txBox="true"/>
          <p:nvPr/>
        </p:nvSpPr>
        <p:spPr>
          <a:xfrm rot="0">
            <a:off x="8663056" y="6408651"/>
            <a:ext cx="5714873" cy="1645788"/>
          </a:xfrm>
          <a:prstGeom prst="rect">
            <a:avLst/>
          </a:prstGeom>
        </p:spPr>
        <p:txBody>
          <a:bodyPr anchor="t" rtlCol="false" tIns="0" lIns="0" bIns="0" rIns="0">
            <a:spAutoFit/>
          </a:bodyPr>
          <a:lstStyle/>
          <a:p>
            <a:pPr algn="l">
              <a:lnSpc>
                <a:spcPts val="3300"/>
              </a:lnSpc>
              <a:spcBef>
                <a:spcPct val="0"/>
              </a:spcBef>
            </a:pPr>
            <a:r>
              <a:rPr lang="en-US" b="true" sz="2357">
                <a:solidFill>
                  <a:srgbClr val="CCDBDB"/>
                </a:solidFill>
                <a:latin typeface="Raleway Bold"/>
                <a:ea typeface="Raleway Bold"/>
                <a:cs typeface="Raleway Bold"/>
                <a:sym typeface="Raleway Bold"/>
              </a:rPr>
              <a:t>Questions or Feedback?</a:t>
            </a:r>
          </a:p>
          <a:p>
            <a:pPr algn="l">
              <a:lnSpc>
                <a:spcPts val="3300"/>
              </a:lnSpc>
              <a:spcBef>
                <a:spcPct val="0"/>
              </a:spcBef>
            </a:pPr>
            <a:r>
              <a:rPr lang="en-US" sz="2357">
                <a:solidFill>
                  <a:srgbClr val="CCDBDB"/>
                </a:solidFill>
                <a:latin typeface="Raleway"/>
                <a:ea typeface="Raleway"/>
                <a:cs typeface="Raleway"/>
                <a:sym typeface="Raleway"/>
              </a:rPr>
              <a:t>Supervisor: Dr. Hadjer Yahia          Examiner:Dr. Rima Chiboub</a:t>
            </a:r>
          </a:p>
          <a:p>
            <a:pPr algn="l">
              <a:lnSpc>
                <a:spcPts val="330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89528" y="5200430"/>
            <a:ext cx="1179056" cy="5251494"/>
            <a:chOff x="0" y="0"/>
            <a:chExt cx="138247" cy="615750"/>
          </a:xfrm>
        </p:grpSpPr>
        <p:sp>
          <p:nvSpPr>
            <p:cNvPr name="Freeform 4" id="4"/>
            <p:cNvSpPr/>
            <p:nvPr/>
          </p:nvSpPr>
          <p:spPr>
            <a:xfrm flipH="false" flipV="false" rot="0">
              <a:off x="0" y="0"/>
              <a:ext cx="138247" cy="615750"/>
            </a:xfrm>
            <a:custGeom>
              <a:avLst/>
              <a:gdLst/>
              <a:ahLst/>
              <a:cxnLst/>
              <a:rect r="r" b="b" t="t" l="l"/>
              <a:pathLst>
                <a:path h="615750" w="138247">
                  <a:moveTo>
                    <a:pt x="0" y="0"/>
                  </a:moveTo>
                  <a:lnTo>
                    <a:pt x="138247" y="0"/>
                  </a:lnTo>
                  <a:lnTo>
                    <a:pt x="138247" y="615750"/>
                  </a:lnTo>
                  <a:lnTo>
                    <a:pt x="0" y="615750"/>
                  </a:lnTo>
                  <a:close/>
                </a:path>
              </a:pathLst>
            </a:custGeom>
            <a:gradFill rotWithShape="true">
              <a:gsLst>
                <a:gs pos="0">
                  <a:srgbClr val="123D33">
                    <a:alpha val="100000"/>
                  </a:srgbClr>
                </a:gs>
                <a:gs pos="50000">
                  <a:srgbClr val="106861">
                    <a:alpha val="100000"/>
                  </a:srgbClr>
                </a:gs>
                <a:gs pos="100000">
                  <a:srgbClr val="CCDBDB">
                    <a:alpha val="100000"/>
                  </a:srgbClr>
                </a:gs>
              </a:gsLst>
              <a:lin ang="5400000"/>
            </a:gradFill>
          </p:spPr>
        </p:sp>
        <p:sp>
          <p:nvSpPr>
            <p:cNvPr name="TextBox 5" id="5"/>
            <p:cNvSpPr txBox="true"/>
            <p:nvPr/>
          </p:nvSpPr>
          <p:spPr>
            <a:xfrm>
              <a:off x="0" y="-9525"/>
              <a:ext cx="138247" cy="625275"/>
            </a:xfrm>
            <a:prstGeom prst="rect">
              <a:avLst/>
            </a:prstGeom>
          </p:spPr>
          <p:txBody>
            <a:bodyPr anchor="ctr" rtlCol="false" tIns="50800" lIns="50800" bIns="50800" rIns="50800"/>
            <a:lstStyle/>
            <a:p>
              <a:pPr algn="ctr">
                <a:lnSpc>
                  <a:spcPts val="1300"/>
                </a:lnSpc>
              </a:pPr>
            </a:p>
          </p:txBody>
        </p:sp>
      </p:grpSp>
      <p:sp>
        <p:nvSpPr>
          <p:cNvPr name="AutoShape 6" id="6"/>
          <p:cNvSpPr/>
          <p:nvPr/>
        </p:nvSpPr>
        <p:spPr>
          <a:xfrm>
            <a:off x="850101" y="3748503"/>
            <a:ext cx="0" cy="6538497"/>
          </a:xfrm>
          <a:prstGeom prst="line">
            <a:avLst/>
          </a:prstGeom>
          <a:ln cap="rnd" w="28575">
            <a:solidFill>
              <a:srgbClr val="232323">
                <a:alpha val="40000"/>
              </a:srgbClr>
            </a:solidFill>
            <a:prstDash val="solid"/>
            <a:headEnd type="none" len="sm" w="sm"/>
            <a:tailEnd type="none" len="sm" w="sm"/>
          </a:ln>
        </p:spPr>
      </p:sp>
      <p:sp>
        <p:nvSpPr>
          <p:cNvPr name="AutoShape 7" id="7"/>
          <p:cNvSpPr/>
          <p:nvPr/>
        </p:nvSpPr>
        <p:spPr>
          <a:xfrm flipH="true" flipV="true">
            <a:off x="-2709691" y="4259392"/>
            <a:ext cx="4164402" cy="0"/>
          </a:xfrm>
          <a:prstGeom prst="line">
            <a:avLst/>
          </a:prstGeom>
          <a:ln cap="rnd" w="28575">
            <a:solidFill>
              <a:srgbClr val="232323">
                <a:alpha val="40000"/>
              </a:srgbClr>
            </a:solidFill>
            <a:prstDash val="solid"/>
            <a:headEnd type="none" len="sm" w="sm"/>
            <a:tailEnd type="none" len="sm" w="sm"/>
          </a:ln>
        </p:spPr>
      </p:sp>
      <p:sp>
        <p:nvSpPr>
          <p:cNvPr name="TextBox 8" id="8"/>
          <p:cNvSpPr txBox="true"/>
          <p:nvPr/>
        </p:nvSpPr>
        <p:spPr>
          <a:xfrm rot="0">
            <a:off x="2425341" y="1223019"/>
            <a:ext cx="11248919" cy="1587492"/>
          </a:xfrm>
          <a:prstGeom prst="rect">
            <a:avLst/>
          </a:prstGeom>
        </p:spPr>
        <p:txBody>
          <a:bodyPr anchor="t" rtlCol="false" tIns="0" lIns="0" bIns="0" rIns="0">
            <a:spAutoFit/>
          </a:bodyPr>
          <a:lstStyle/>
          <a:p>
            <a:pPr algn="ctr">
              <a:lnSpc>
                <a:spcPts val="11620"/>
              </a:lnSpc>
              <a:spcBef>
                <a:spcPct val="0"/>
              </a:spcBef>
            </a:pPr>
            <a:r>
              <a:rPr lang="en-US" b="true" sz="8300" spc="-639">
                <a:solidFill>
                  <a:srgbClr val="000000"/>
                </a:solidFill>
                <a:latin typeface="Akzidenz-Grotesk Bold"/>
                <a:ea typeface="Akzidenz-Grotesk Bold"/>
                <a:cs typeface="Akzidenz-Grotesk Bold"/>
                <a:sym typeface="Akzidenz-Grotesk Bold"/>
              </a:rPr>
              <a:t>Problem Statement</a:t>
            </a:r>
          </a:p>
        </p:txBody>
      </p:sp>
      <p:grpSp>
        <p:nvGrpSpPr>
          <p:cNvPr name="Group 9" id="9"/>
          <p:cNvGrpSpPr/>
          <p:nvPr/>
        </p:nvGrpSpPr>
        <p:grpSpPr>
          <a:xfrm rot="0">
            <a:off x="8422369" y="5352004"/>
            <a:ext cx="6149062" cy="2900442"/>
            <a:chOff x="0" y="0"/>
            <a:chExt cx="2310162" cy="1089677"/>
          </a:xfrm>
        </p:grpSpPr>
        <p:sp>
          <p:nvSpPr>
            <p:cNvPr name="Freeform 10" id="10"/>
            <p:cNvSpPr/>
            <p:nvPr/>
          </p:nvSpPr>
          <p:spPr>
            <a:xfrm flipH="false" flipV="false" rot="0">
              <a:off x="0" y="0"/>
              <a:ext cx="2310162" cy="1089677"/>
            </a:xfrm>
            <a:custGeom>
              <a:avLst/>
              <a:gdLst/>
              <a:ahLst/>
              <a:cxnLst/>
              <a:rect r="r" b="b" t="t" l="l"/>
              <a:pathLst>
                <a:path h="1089677" w="2310162">
                  <a:moveTo>
                    <a:pt x="0" y="0"/>
                  </a:moveTo>
                  <a:lnTo>
                    <a:pt x="2310162" y="0"/>
                  </a:lnTo>
                  <a:lnTo>
                    <a:pt x="2310162" y="1089677"/>
                  </a:lnTo>
                  <a:lnTo>
                    <a:pt x="0" y="1089677"/>
                  </a:lnTo>
                  <a:close/>
                </a:path>
              </a:pathLst>
            </a:custGeom>
            <a:solidFill>
              <a:srgbClr val="AFD0D7">
                <a:alpha val="33725"/>
              </a:srgbClr>
            </a:solidFill>
          </p:spPr>
        </p:sp>
        <p:sp>
          <p:nvSpPr>
            <p:cNvPr name="TextBox 11" id="11"/>
            <p:cNvSpPr txBox="true"/>
            <p:nvPr/>
          </p:nvSpPr>
          <p:spPr>
            <a:xfrm>
              <a:off x="0" y="-38100"/>
              <a:ext cx="2310162" cy="1127777"/>
            </a:xfrm>
            <a:prstGeom prst="rect">
              <a:avLst/>
            </a:prstGeom>
          </p:spPr>
          <p:txBody>
            <a:bodyPr anchor="ctr" rtlCol="false" tIns="50800" lIns="50800" bIns="50800" rIns="50800"/>
            <a:lstStyle/>
            <a:p>
              <a:pPr algn="ctr">
                <a:lnSpc>
                  <a:spcPts val="2520"/>
                </a:lnSpc>
              </a:pPr>
            </a:p>
          </p:txBody>
        </p:sp>
      </p:grpSp>
      <p:grpSp>
        <p:nvGrpSpPr>
          <p:cNvPr name="Group 12" id="12"/>
          <p:cNvGrpSpPr/>
          <p:nvPr/>
        </p:nvGrpSpPr>
        <p:grpSpPr>
          <a:xfrm rot="0">
            <a:off x="8422369" y="3385024"/>
            <a:ext cx="6149062" cy="1857494"/>
            <a:chOff x="0" y="0"/>
            <a:chExt cx="2310162" cy="697848"/>
          </a:xfrm>
        </p:grpSpPr>
        <p:sp>
          <p:nvSpPr>
            <p:cNvPr name="Freeform 13" id="13"/>
            <p:cNvSpPr/>
            <p:nvPr/>
          </p:nvSpPr>
          <p:spPr>
            <a:xfrm flipH="false" flipV="false" rot="0">
              <a:off x="0" y="0"/>
              <a:ext cx="2310162" cy="697848"/>
            </a:xfrm>
            <a:custGeom>
              <a:avLst/>
              <a:gdLst/>
              <a:ahLst/>
              <a:cxnLst/>
              <a:rect r="r" b="b" t="t" l="l"/>
              <a:pathLst>
                <a:path h="697848" w="2310162">
                  <a:moveTo>
                    <a:pt x="0" y="0"/>
                  </a:moveTo>
                  <a:lnTo>
                    <a:pt x="2310162" y="0"/>
                  </a:lnTo>
                  <a:lnTo>
                    <a:pt x="2310162" y="697848"/>
                  </a:lnTo>
                  <a:lnTo>
                    <a:pt x="0" y="697848"/>
                  </a:lnTo>
                  <a:close/>
                </a:path>
              </a:pathLst>
            </a:custGeom>
            <a:solidFill>
              <a:srgbClr val="035D61"/>
            </a:solidFill>
          </p:spPr>
        </p:sp>
        <p:sp>
          <p:nvSpPr>
            <p:cNvPr name="TextBox 14" id="14"/>
            <p:cNvSpPr txBox="true"/>
            <p:nvPr/>
          </p:nvSpPr>
          <p:spPr>
            <a:xfrm>
              <a:off x="0" y="-38100"/>
              <a:ext cx="2310162" cy="735948"/>
            </a:xfrm>
            <a:prstGeom prst="rect">
              <a:avLst/>
            </a:prstGeom>
          </p:spPr>
          <p:txBody>
            <a:bodyPr anchor="ctr" rtlCol="false" tIns="50800" lIns="50800" bIns="50800" rIns="50800"/>
            <a:lstStyle/>
            <a:p>
              <a:pPr algn="ctr">
                <a:lnSpc>
                  <a:spcPts val="2520"/>
                </a:lnSpc>
              </a:pPr>
            </a:p>
          </p:txBody>
        </p:sp>
      </p:grpSp>
      <p:grpSp>
        <p:nvGrpSpPr>
          <p:cNvPr name="Group 15" id="15"/>
          <p:cNvGrpSpPr/>
          <p:nvPr/>
        </p:nvGrpSpPr>
        <p:grpSpPr>
          <a:xfrm rot="0">
            <a:off x="1931039" y="5352004"/>
            <a:ext cx="5949292" cy="2900442"/>
            <a:chOff x="0" y="0"/>
            <a:chExt cx="2235109" cy="1089677"/>
          </a:xfrm>
        </p:grpSpPr>
        <p:sp>
          <p:nvSpPr>
            <p:cNvPr name="Freeform 16" id="16"/>
            <p:cNvSpPr/>
            <p:nvPr/>
          </p:nvSpPr>
          <p:spPr>
            <a:xfrm flipH="false" flipV="false" rot="0">
              <a:off x="0" y="0"/>
              <a:ext cx="2235110" cy="1089677"/>
            </a:xfrm>
            <a:custGeom>
              <a:avLst/>
              <a:gdLst/>
              <a:ahLst/>
              <a:cxnLst/>
              <a:rect r="r" b="b" t="t" l="l"/>
              <a:pathLst>
                <a:path h="1089677" w="2235110">
                  <a:moveTo>
                    <a:pt x="0" y="0"/>
                  </a:moveTo>
                  <a:lnTo>
                    <a:pt x="2235110" y="0"/>
                  </a:lnTo>
                  <a:lnTo>
                    <a:pt x="2235110" y="1089677"/>
                  </a:lnTo>
                  <a:lnTo>
                    <a:pt x="0" y="1089677"/>
                  </a:lnTo>
                  <a:close/>
                </a:path>
              </a:pathLst>
            </a:custGeom>
            <a:solidFill>
              <a:srgbClr val="AFD0D7">
                <a:alpha val="33725"/>
              </a:srgbClr>
            </a:solidFill>
          </p:spPr>
        </p:sp>
        <p:sp>
          <p:nvSpPr>
            <p:cNvPr name="TextBox 17" id="17"/>
            <p:cNvSpPr txBox="true"/>
            <p:nvPr/>
          </p:nvSpPr>
          <p:spPr>
            <a:xfrm>
              <a:off x="0" y="-38100"/>
              <a:ext cx="2235109" cy="1127777"/>
            </a:xfrm>
            <a:prstGeom prst="rect">
              <a:avLst/>
            </a:prstGeom>
          </p:spPr>
          <p:txBody>
            <a:bodyPr anchor="ctr" rtlCol="false" tIns="50800" lIns="50800" bIns="50800" rIns="50800"/>
            <a:lstStyle/>
            <a:p>
              <a:pPr algn="ctr">
                <a:lnSpc>
                  <a:spcPts val="2520"/>
                </a:lnSpc>
              </a:pPr>
            </a:p>
          </p:txBody>
        </p:sp>
      </p:grpSp>
      <p:grpSp>
        <p:nvGrpSpPr>
          <p:cNvPr name="Group 18" id="18"/>
          <p:cNvGrpSpPr/>
          <p:nvPr/>
        </p:nvGrpSpPr>
        <p:grpSpPr>
          <a:xfrm rot="0">
            <a:off x="1931039" y="3385024"/>
            <a:ext cx="5949292" cy="1857494"/>
            <a:chOff x="0" y="0"/>
            <a:chExt cx="2235109" cy="697848"/>
          </a:xfrm>
        </p:grpSpPr>
        <p:sp>
          <p:nvSpPr>
            <p:cNvPr name="Freeform 19" id="19"/>
            <p:cNvSpPr/>
            <p:nvPr/>
          </p:nvSpPr>
          <p:spPr>
            <a:xfrm flipH="false" flipV="false" rot="0">
              <a:off x="0" y="0"/>
              <a:ext cx="2235110" cy="697848"/>
            </a:xfrm>
            <a:custGeom>
              <a:avLst/>
              <a:gdLst/>
              <a:ahLst/>
              <a:cxnLst/>
              <a:rect r="r" b="b" t="t" l="l"/>
              <a:pathLst>
                <a:path h="697848" w="2235110">
                  <a:moveTo>
                    <a:pt x="0" y="0"/>
                  </a:moveTo>
                  <a:lnTo>
                    <a:pt x="2235110" y="0"/>
                  </a:lnTo>
                  <a:lnTo>
                    <a:pt x="2235110" y="697848"/>
                  </a:lnTo>
                  <a:lnTo>
                    <a:pt x="0" y="697848"/>
                  </a:lnTo>
                  <a:close/>
                </a:path>
              </a:pathLst>
            </a:custGeom>
            <a:solidFill>
              <a:srgbClr val="035D61"/>
            </a:solidFill>
          </p:spPr>
        </p:sp>
        <p:sp>
          <p:nvSpPr>
            <p:cNvPr name="TextBox 20" id="20"/>
            <p:cNvSpPr txBox="true"/>
            <p:nvPr/>
          </p:nvSpPr>
          <p:spPr>
            <a:xfrm>
              <a:off x="0" y="-38100"/>
              <a:ext cx="2235109" cy="735948"/>
            </a:xfrm>
            <a:prstGeom prst="rect">
              <a:avLst/>
            </a:prstGeom>
          </p:spPr>
          <p:txBody>
            <a:bodyPr anchor="ctr" rtlCol="false" tIns="50800" lIns="50800" bIns="50800" rIns="50800"/>
            <a:lstStyle/>
            <a:p>
              <a:pPr algn="ctr">
                <a:lnSpc>
                  <a:spcPts val="2520"/>
                </a:lnSpc>
              </a:pPr>
            </a:p>
          </p:txBody>
        </p:sp>
      </p:grpSp>
      <p:sp>
        <p:nvSpPr>
          <p:cNvPr name="TextBox 21" id="21"/>
          <p:cNvSpPr txBox="true"/>
          <p:nvPr/>
        </p:nvSpPr>
        <p:spPr>
          <a:xfrm rot="0">
            <a:off x="1931039" y="3765723"/>
            <a:ext cx="5419401" cy="1254188"/>
          </a:xfrm>
          <a:prstGeom prst="rect">
            <a:avLst/>
          </a:prstGeom>
        </p:spPr>
        <p:txBody>
          <a:bodyPr anchor="t" rtlCol="false" tIns="0" lIns="0" bIns="0" rIns="0">
            <a:spAutoFit/>
          </a:bodyPr>
          <a:lstStyle/>
          <a:p>
            <a:pPr algn="ctr">
              <a:lnSpc>
                <a:spcPts val="4778"/>
              </a:lnSpc>
              <a:spcBef>
                <a:spcPct val="0"/>
              </a:spcBef>
            </a:pPr>
            <a:r>
              <a:rPr lang="en-US" b="true" sz="3413" spc="-262">
                <a:solidFill>
                  <a:srgbClr val="FFFFFF"/>
                </a:solidFill>
                <a:latin typeface="Akzidenz-Grotesk Bold"/>
                <a:ea typeface="Akzidenz-Grotesk Bold"/>
                <a:cs typeface="Akzidenz-Grotesk Bold"/>
                <a:sym typeface="Akzidenz-Grotesk Bold"/>
              </a:rPr>
              <a:t>Traditional Banking Limitations:</a:t>
            </a:r>
          </a:p>
        </p:txBody>
      </p:sp>
      <p:sp>
        <p:nvSpPr>
          <p:cNvPr name="TextBox 22" id="22"/>
          <p:cNvSpPr txBox="true"/>
          <p:nvPr/>
        </p:nvSpPr>
        <p:spPr>
          <a:xfrm rot="0">
            <a:off x="8422369" y="3699794"/>
            <a:ext cx="5297435" cy="1219438"/>
          </a:xfrm>
          <a:prstGeom prst="rect">
            <a:avLst/>
          </a:prstGeom>
        </p:spPr>
        <p:txBody>
          <a:bodyPr anchor="t" rtlCol="false" tIns="0" lIns="0" bIns="0" rIns="0">
            <a:spAutoFit/>
          </a:bodyPr>
          <a:lstStyle/>
          <a:p>
            <a:pPr algn="ctr">
              <a:lnSpc>
                <a:spcPts val="4670"/>
              </a:lnSpc>
              <a:spcBef>
                <a:spcPct val="0"/>
              </a:spcBef>
            </a:pPr>
            <a:r>
              <a:rPr lang="en-US" b="true" sz="3336" spc="-256">
                <a:solidFill>
                  <a:srgbClr val="FFFFFF"/>
                </a:solidFill>
                <a:latin typeface="Akzidenz-Grotesk Bold"/>
                <a:ea typeface="Akzidenz-Grotesk Bold"/>
                <a:cs typeface="Akzidenz-Grotesk Bold"/>
                <a:sym typeface="Akzidenz-Grotesk Bold"/>
              </a:rPr>
              <a:t>Blockchain as potential solution:</a:t>
            </a:r>
          </a:p>
        </p:txBody>
      </p:sp>
      <p:sp>
        <p:nvSpPr>
          <p:cNvPr name="TextBox 23" id="23"/>
          <p:cNvSpPr txBox="true"/>
          <p:nvPr/>
        </p:nvSpPr>
        <p:spPr>
          <a:xfrm rot="0">
            <a:off x="2020350" y="5708109"/>
            <a:ext cx="6029451" cy="2045732"/>
          </a:xfrm>
          <a:prstGeom prst="rect">
            <a:avLst/>
          </a:prstGeom>
        </p:spPr>
        <p:txBody>
          <a:bodyPr anchor="t" rtlCol="false" tIns="0" lIns="0" bIns="0" rIns="0">
            <a:spAutoFit/>
          </a:bodyPr>
          <a:lstStyle/>
          <a:p>
            <a:pPr algn="l">
              <a:lnSpc>
                <a:spcPts val="4086"/>
              </a:lnSpc>
              <a:spcBef>
                <a:spcPct val="0"/>
              </a:spcBef>
            </a:pPr>
            <a:r>
              <a:rPr lang="en-US" sz="2919">
                <a:solidFill>
                  <a:srgbClr val="000000"/>
                </a:solidFill>
                <a:latin typeface="Montserrat"/>
                <a:ea typeface="Montserrat"/>
                <a:cs typeface="Montserrat"/>
                <a:sym typeface="Montserrat"/>
              </a:rPr>
              <a:t>► Transaction delays</a:t>
            </a:r>
          </a:p>
          <a:p>
            <a:pPr algn="l">
              <a:lnSpc>
                <a:spcPts val="4086"/>
              </a:lnSpc>
              <a:spcBef>
                <a:spcPct val="0"/>
              </a:spcBef>
            </a:pPr>
            <a:r>
              <a:rPr lang="en-US" sz="2919">
                <a:solidFill>
                  <a:srgbClr val="000000"/>
                </a:solidFill>
                <a:latin typeface="Montserrat"/>
                <a:ea typeface="Montserrat"/>
                <a:cs typeface="Montserrat"/>
                <a:sym typeface="Montserrat"/>
              </a:rPr>
              <a:t>► Lack of trust/transparency</a:t>
            </a:r>
          </a:p>
          <a:p>
            <a:pPr algn="l">
              <a:lnSpc>
                <a:spcPts val="4086"/>
              </a:lnSpc>
              <a:spcBef>
                <a:spcPct val="0"/>
              </a:spcBef>
            </a:pPr>
            <a:r>
              <a:rPr lang="en-US" sz="2919">
                <a:solidFill>
                  <a:srgbClr val="000000"/>
                </a:solidFill>
                <a:latin typeface="Montserrat"/>
                <a:ea typeface="Montserrat"/>
                <a:cs typeface="Montserrat"/>
                <a:sym typeface="Montserrat"/>
              </a:rPr>
              <a:t>► High operational costs</a:t>
            </a:r>
          </a:p>
          <a:p>
            <a:pPr algn="l">
              <a:lnSpc>
                <a:spcPts val="4086"/>
              </a:lnSpc>
              <a:spcBef>
                <a:spcPct val="0"/>
              </a:spcBef>
            </a:pPr>
            <a:r>
              <a:rPr lang="en-US" sz="2919">
                <a:solidFill>
                  <a:srgbClr val="000000"/>
                </a:solidFill>
                <a:latin typeface="Montserrat"/>
                <a:ea typeface="Montserrat"/>
                <a:cs typeface="Montserrat"/>
                <a:sym typeface="Montserrat"/>
              </a:rPr>
              <a:t>► Insecure data environment</a:t>
            </a:r>
          </a:p>
        </p:txBody>
      </p:sp>
      <p:sp>
        <p:nvSpPr>
          <p:cNvPr name="TextBox 24" id="24"/>
          <p:cNvSpPr txBox="true"/>
          <p:nvPr/>
        </p:nvSpPr>
        <p:spPr>
          <a:xfrm rot="0">
            <a:off x="8574868" y="5486227"/>
            <a:ext cx="5827476" cy="2267614"/>
          </a:xfrm>
          <a:prstGeom prst="rect">
            <a:avLst/>
          </a:prstGeom>
        </p:spPr>
        <p:txBody>
          <a:bodyPr anchor="t" rtlCol="false" tIns="0" lIns="0" bIns="0" rIns="0">
            <a:spAutoFit/>
          </a:bodyPr>
          <a:lstStyle/>
          <a:p>
            <a:pPr algn="l">
              <a:lnSpc>
                <a:spcPts val="3629"/>
              </a:lnSpc>
              <a:spcBef>
                <a:spcPct val="0"/>
              </a:spcBef>
            </a:pPr>
            <a:r>
              <a:rPr lang="en-US" sz="2592">
                <a:solidFill>
                  <a:srgbClr val="000000"/>
                </a:solidFill>
                <a:latin typeface="Montserrat"/>
                <a:ea typeface="Montserrat"/>
                <a:cs typeface="Montserrat"/>
                <a:sym typeface="Montserrat"/>
              </a:rPr>
              <a:t>►  Real-time processing</a:t>
            </a:r>
          </a:p>
          <a:p>
            <a:pPr algn="l">
              <a:lnSpc>
                <a:spcPts val="3629"/>
              </a:lnSpc>
              <a:spcBef>
                <a:spcPct val="0"/>
              </a:spcBef>
            </a:pPr>
            <a:r>
              <a:rPr lang="en-US" sz="2592">
                <a:solidFill>
                  <a:srgbClr val="000000"/>
                </a:solidFill>
                <a:latin typeface="Montserrat"/>
                <a:ea typeface="Montserrat"/>
                <a:cs typeface="Montserrat"/>
                <a:sym typeface="Montserrat"/>
              </a:rPr>
              <a:t>►  Elimination of intermediaries</a:t>
            </a:r>
          </a:p>
          <a:p>
            <a:pPr algn="l">
              <a:lnSpc>
                <a:spcPts val="3629"/>
              </a:lnSpc>
              <a:spcBef>
                <a:spcPct val="0"/>
              </a:spcBef>
            </a:pPr>
            <a:r>
              <a:rPr lang="en-US" sz="2592">
                <a:solidFill>
                  <a:srgbClr val="000000"/>
                </a:solidFill>
                <a:latin typeface="Montserrat"/>
                <a:ea typeface="Montserrat"/>
                <a:cs typeface="Montserrat"/>
                <a:sym typeface="Montserrat"/>
              </a:rPr>
              <a:t>►  Enhanced speed and transparency</a:t>
            </a:r>
          </a:p>
          <a:p>
            <a:pPr algn="l">
              <a:lnSpc>
                <a:spcPts val="3629"/>
              </a:lnSpc>
              <a:spcBef>
                <a:spcPct val="0"/>
              </a:spcBef>
            </a:pPr>
            <a:r>
              <a:rPr lang="en-US" sz="2592">
                <a:solidFill>
                  <a:srgbClr val="000000"/>
                </a:solidFill>
                <a:latin typeface="Montserrat"/>
                <a:ea typeface="Montserrat"/>
                <a:cs typeface="Montserrat"/>
                <a:sym typeface="Montserrat"/>
              </a:rPr>
              <a:t>►  Improved security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89528" y="5200430"/>
            <a:ext cx="1179056" cy="5251494"/>
            <a:chOff x="0" y="0"/>
            <a:chExt cx="138247" cy="615750"/>
          </a:xfrm>
        </p:grpSpPr>
        <p:sp>
          <p:nvSpPr>
            <p:cNvPr name="Freeform 4" id="4"/>
            <p:cNvSpPr/>
            <p:nvPr/>
          </p:nvSpPr>
          <p:spPr>
            <a:xfrm flipH="false" flipV="false" rot="0">
              <a:off x="0" y="0"/>
              <a:ext cx="138247" cy="615750"/>
            </a:xfrm>
            <a:custGeom>
              <a:avLst/>
              <a:gdLst/>
              <a:ahLst/>
              <a:cxnLst/>
              <a:rect r="r" b="b" t="t" l="l"/>
              <a:pathLst>
                <a:path h="615750" w="138247">
                  <a:moveTo>
                    <a:pt x="0" y="0"/>
                  </a:moveTo>
                  <a:lnTo>
                    <a:pt x="138247" y="0"/>
                  </a:lnTo>
                  <a:lnTo>
                    <a:pt x="138247" y="615750"/>
                  </a:lnTo>
                  <a:lnTo>
                    <a:pt x="0" y="615750"/>
                  </a:lnTo>
                  <a:close/>
                </a:path>
              </a:pathLst>
            </a:custGeom>
            <a:gradFill rotWithShape="true">
              <a:gsLst>
                <a:gs pos="0">
                  <a:srgbClr val="123D33">
                    <a:alpha val="100000"/>
                  </a:srgbClr>
                </a:gs>
                <a:gs pos="50000">
                  <a:srgbClr val="106861">
                    <a:alpha val="100000"/>
                  </a:srgbClr>
                </a:gs>
                <a:gs pos="100000">
                  <a:srgbClr val="CCDBDB">
                    <a:alpha val="100000"/>
                  </a:srgbClr>
                </a:gs>
              </a:gsLst>
              <a:lin ang="5400000"/>
            </a:gradFill>
          </p:spPr>
        </p:sp>
        <p:sp>
          <p:nvSpPr>
            <p:cNvPr name="TextBox 5" id="5"/>
            <p:cNvSpPr txBox="true"/>
            <p:nvPr/>
          </p:nvSpPr>
          <p:spPr>
            <a:xfrm>
              <a:off x="0" y="-9525"/>
              <a:ext cx="138247" cy="625275"/>
            </a:xfrm>
            <a:prstGeom prst="rect">
              <a:avLst/>
            </a:prstGeom>
          </p:spPr>
          <p:txBody>
            <a:bodyPr anchor="ctr" rtlCol="false" tIns="50800" lIns="50800" bIns="50800" rIns="50800"/>
            <a:lstStyle/>
            <a:p>
              <a:pPr algn="ctr">
                <a:lnSpc>
                  <a:spcPts val="1300"/>
                </a:lnSpc>
              </a:pPr>
            </a:p>
          </p:txBody>
        </p:sp>
      </p:grpSp>
      <p:sp>
        <p:nvSpPr>
          <p:cNvPr name="AutoShape 6" id="6"/>
          <p:cNvSpPr/>
          <p:nvPr/>
        </p:nvSpPr>
        <p:spPr>
          <a:xfrm>
            <a:off x="850101" y="3748503"/>
            <a:ext cx="0" cy="6538497"/>
          </a:xfrm>
          <a:prstGeom prst="line">
            <a:avLst/>
          </a:prstGeom>
          <a:ln cap="rnd" w="28575">
            <a:solidFill>
              <a:srgbClr val="232323">
                <a:alpha val="40000"/>
              </a:srgbClr>
            </a:solidFill>
            <a:prstDash val="solid"/>
            <a:headEnd type="none" len="sm" w="sm"/>
            <a:tailEnd type="none" len="sm" w="sm"/>
          </a:ln>
        </p:spPr>
      </p:sp>
      <p:sp>
        <p:nvSpPr>
          <p:cNvPr name="AutoShape 7" id="7"/>
          <p:cNvSpPr/>
          <p:nvPr/>
        </p:nvSpPr>
        <p:spPr>
          <a:xfrm flipH="true" flipV="true">
            <a:off x="-2709691" y="4259392"/>
            <a:ext cx="4164402" cy="0"/>
          </a:xfrm>
          <a:prstGeom prst="line">
            <a:avLst/>
          </a:prstGeom>
          <a:ln cap="rnd" w="28575">
            <a:solidFill>
              <a:srgbClr val="232323">
                <a:alpha val="40000"/>
              </a:srgbClr>
            </a:solidFill>
            <a:prstDash val="solid"/>
            <a:headEnd type="none" len="sm" w="sm"/>
            <a:tailEnd type="none" len="sm" w="sm"/>
          </a:ln>
        </p:spPr>
      </p:sp>
      <p:sp>
        <p:nvSpPr>
          <p:cNvPr name="TextBox 8" id="8"/>
          <p:cNvSpPr txBox="true"/>
          <p:nvPr/>
        </p:nvSpPr>
        <p:spPr>
          <a:xfrm rot="0">
            <a:off x="2716868" y="648017"/>
            <a:ext cx="11248919" cy="1587492"/>
          </a:xfrm>
          <a:prstGeom prst="rect">
            <a:avLst/>
          </a:prstGeom>
        </p:spPr>
        <p:txBody>
          <a:bodyPr anchor="t" rtlCol="false" tIns="0" lIns="0" bIns="0" rIns="0">
            <a:spAutoFit/>
          </a:bodyPr>
          <a:lstStyle/>
          <a:p>
            <a:pPr algn="ctr">
              <a:lnSpc>
                <a:spcPts val="11620"/>
              </a:lnSpc>
              <a:spcBef>
                <a:spcPct val="0"/>
              </a:spcBef>
            </a:pPr>
            <a:r>
              <a:rPr lang="en-US" b="true" sz="8300" spc="-639">
                <a:solidFill>
                  <a:srgbClr val="000000"/>
                </a:solidFill>
                <a:latin typeface="Akzidenz-Grotesk Bold"/>
                <a:ea typeface="Akzidenz-Grotesk Bold"/>
                <a:cs typeface="Akzidenz-Grotesk Bold"/>
                <a:sym typeface="Akzidenz-Grotesk Bold"/>
              </a:rPr>
              <a:t>Purpose of the study</a:t>
            </a:r>
          </a:p>
        </p:txBody>
      </p:sp>
      <p:grpSp>
        <p:nvGrpSpPr>
          <p:cNvPr name="Group 9" id="9"/>
          <p:cNvGrpSpPr/>
          <p:nvPr/>
        </p:nvGrpSpPr>
        <p:grpSpPr>
          <a:xfrm rot="0">
            <a:off x="3254372" y="2544770"/>
            <a:ext cx="3499645" cy="349964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3F3"/>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775"/>
                </a:lnSpc>
              </a:pPr>
            </a:p>
          </p:txBody>
        </p:sp>
      </p:grpSp>
      <p:grpSp>
        <p:nvGrpSpPr>
          <p:cNvPr name="Group 12" id="12"/>
          <p:cNvGrpSpPr/>
          <p:nvPr/>
        </p:nvGrpSpPr>
        <p:grpSpPr>
          <a:xfrm rot="0">
            <a:off x="4689028" y="2935638"/>
            <a:ext cx="725485" cy="757254"/>
            <a:chOff x="0" y="0"/>
            <a:chExt cx="1155178" cy="1205764"/>
          </a:xfrm>
        </p:grpSpPr>
        <p:sp>
          <p:nvSpPr>
            <p:cNvPr name="Freeform 13" id="13"/>
            <p:cNvSpPr/>
            <p:nvPr/>
          </p:nvSpPr>
          <p:spPr>
            <a:xfrm flipH="false" flipV="false" rot="0">
              <a:off x="0" y="0"/>
              <a:ext cx="1155178" cy="1205764"/>
            </a:xfrm>
            <a:custGeom>
              <a:avLst/>
              <a:gdLst/>
              <a:ahLst/>
              <a:cxnLst/>
              <a:rect r="r" b="b" t="t" l="l"/>
              <a:pathLst>
                <a:path h="1205764" w="1155178">
                  <a:moveTo>
                    <a:pt x="577589" y="0"/>
                  </a:moveTo>
                  <a:lnTo>
                    <a:pt x="577589" y="0"/>
                  </a:lnTo>
                  <a:cubicBezTo>
                    <a:pt x="896583" y="0"/>
                    <a:pt x="1155178" y="258595"/>
                    <a:pt x="1155178" y="577589"/>
                  </a:cubicBezTo>
                  <a:lnTo>
                    <a:pt x="1155178" y="628175"/>
                  </a:lnTo>
                  <a:cubicBezTo>
                    <a:pt x="1155178" y="781361"/>
                    <a:pt x="1094325" y="928273"/>
                    <a:pt x="986006" y="1036592"/>
                  </a:cubicBezTo>
                  <a:cubicBezTo>
                    <a:pt x="877687" y="1144911"/>
                    <a:pt x="730775" y="1205764"/>
                    <a:pt x="577589" y="1205764"/>
                  </a:cubicBezTo>
                  <a:lnTo>
                    <a:pt x="577589" y="1205764"/>
                  </a:lnTo>
                  <a:cubicBezTo>
                    <a:pt x="258595" y="1205764"/>
                    <a:pt x="0" y="947169"/>
                    <a:pt x="0" y="628175"/>
                  </a:cubicBezTo>
                  <a:lnTo>
                    <a:pt x="0" y="577589"/>
                  </a:lnTo>
                  <a:cubicBezTo>
                    <a:pt x="0" y="424403"/>
                    <a:pt x="60853" y="277491"/>
                    <a:pt x="169172" y="169172"/>
                  </a:cubicBezTo>
                  <a:cubicBezTo>
                    <a:pt x="277491" y="60853"/>
                    <a:pt x="424403" y="0"/>
                    <a:pt x="577589" y="0"/>
                  </a:cubicBezTo>
                  <a:close/>
                </a:path>
              </a:pathLst>
            </a:custGeom>
            <a:solidFill>
              <a:srgbClr val="00454A"/>
            </a:solidFill>
          </p:spPr>
        </p:sp>
        <p:sp>
          <p:nvSpPr>
            <p:cNvPr name="TextBox 14" id="14"/>
            <p:cNvSpPr txBox="true"/>
            <p:nvPr/>
          </p:nvSpPr>
          <p:spPr>
            <a:xfrm>
              <a:off x="0" y="-38100"/>
              <a:ext cx="1155178" cy="1243864"/>
            </a:xfrm>
            <a:prstGeom prst="rect">
              <a:avLst/>
            </a:prstGeom>
          </p:spPr>
          <p:txBody>
            <a:bodyPr anchor="ctr" rtlCol="false" tIns="36864" lIns="36864" bIns="36864" rIns="36864"/>
            <a:lstStyle/>
            <a:p>
              <a:pPr algn="ctr">
                <a:lnSpc>
                  <a:spcPts val="2659"/>
                </a:lnSpc>
                <a:spcBef>
                  <a:spcPct val="0"/>
                </a:spcBef>
              </a:pPr>
            </a:p>
          </p:txBody>
        </p:sp>
      </p:grpSp>
      <p:sp>
        <p:nvSpPr>
          <p:cNvPr name="TextBox 15" id="15"/>
          <p:cNvSpPr txBox="true"/>
          <p:nvPr/>
        </p:nvSpPr>
        <p:spPr>
          <a:xfrm rot="0">
            <a:off x="4792112" y="3111186"/>
            <a:ext cx="519316" cy="434733"/>
          </a:xfrm>
          <a:prstGeom prst="rect">
            <a:avLst/>
          </a:prstGeom>
        </p:spPr>
        <p:txBody>
          <a:bodyPr anchor="t" rtlCol="false" tIns="0" lIns="0" bIns="0" rIns="0">
            <a:spAutoFit/>
          </a:bodyPr>
          <a:lstStyle/>
          <a:p>
            <a:pPr algn="ctr">
              <a:lnSpc>
                <a:spcPts val="3391"/>
              </a:lnSpc>
            </a:pPr>
            <a:r>
              <a:rPr lang="en-US" sz="3055" b="true">
                <a:solidFill>
                  <a:srgbClr val="FFFFFF"/>
                </a:solidFill>
                <a:latin typeface="Montserrat Bold"/>
                <a:ea typeface="Montserrat Bold"/>
                <a:cs typeface="Montserrat Bold"/>
                <a:sym typeface="Montserrat Bold"/>
              </a:rPr>
              <a:t>1</a:t>
            </a:r>
          </a:p>
        </p:txBody>
      </p:sp>
      <p:sp>
        <p:nvSpPr>
          <p:cNvPr name="TextBox 16" id="16"/>
          <p:cNvSpPr txBox="true"/>
          <p:nvPr/>
        </p:nvSpPr>
        <p:spPr>
          <a:xfrm rot="0">
            <a:off x="3562815" y="3908626"/>
            <a:ext cx="2882759" cy="1847525"/>
          </a:xfrm>
          <a:prstGeom prst="rect">
            <a:avLst/>
          </a:prstGeom>
        </p:spPr>
        <p:txBody>
          <a:bodyPr anchor="t" rtlCol="false" tIns="0" lIns="0" bIns="0" rIns="0">
            <a:spAutoFit/>
          </a:bodyPr>
          <a:lstStyle/>
          <a:p>
            <a:pPr algn="ctr">
              <a:lnSpc>
                <a:spcPts val="3692"/>
              </a:lnSpc>
            </a:pPr>
            <a:r>
              <a:rPr lang="en-US" sz="2637">
                <a:solidFill>
                  <a:srgbClr val="000000"/>
                </a:solidFill>
                <a:latin typeface="Araboto"/>
                <a:ea typeface="Araboto"/>
                <a:cs typeface="Araboto"/>
                <a:sym typeface="Araboto"/>
              </a:rPr>
              <a:t>Examine blockchain’s role in banking transactions.</a:t>
            </a:r>
          </a:p>
        </p:txBody>
      </p:sp>
      <p:grpSp>
        <p:nvGrpSpPr>
          <p:cNvPr name="Group 17" id="17"/>
          <p:cNvGrpSpPr/>
          <p:nvPr/>
        </p:nvGrpSpPr>
        <p:grpSpPr>
          <a:xfrm rot="0">
            <a:off x="10466142" y="6282540"/>
            <a:ext cx="3499645" cy="349964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3F3"/>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775"/>
                </a:lnSpc>
              </a:pPr>
            </a:p>
          </p:txBody>
        </p:sp>
      </p:grpSp>
      <p:grpSp>
        <p:nvGrpSpPr>
          <p:cNvPr name="Group 20" id="20"/>
          <p:cNvGrpSpPr/>
          <p:nvPr/>
        </p:nvGrpSpPr>
        <p:grpSpPr>
          <a:xfrm rot="0">
            <a:off x="5943653" y="6282540"/>
            <a:ext cx="3499645" cy="349964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3F3"/>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775"/>
                </a:lnSpc>
              </a:pPr>
            </a:p>
          </p:txBody>
        </p:sp>
      </p:grpSp>
      <p:sp>
        <p:nvSpPr>
          <p:cNvPr name="TextBox 23" id="23"/>
          <p:cNvSpPr txBox="true"/>
          <p:nvPr/>
        </p:nvSpPr>
        <p:spPr>
          <a:xfrm rot="0">
            <a:off x="10547466" y="7557743"/>
            <a:ext cx="3336998" cy="1745983"/>
          </a:xfrm>
          <a:prstGeom prst="rect">
            <a:avLst/>
          </a:prstGeom>
        </p:spPr>
        <p:txBody>
          <a:bodyPr anchor="t" rtlCol="false" tIns="0" lIns="0" bIns="0" rIns="0">
            <a:spAutoFit/>
          </a:bodyPr>
          <a:lstStyle/>
          <a:p>
            <a:pPr algn="ctr">
              <a:lnSpc>
                <a:spcPts val="3514"/>
              </a:lnSpc>
            </a:pPr>
            <a:r>
              <a:rPr lang="en-US" sz="2510">
                <a:solidFill>
                  <a:srgbClr val="000000"/>
                </a:solidFill>
                <a:latin typeface="Araboto"/>
                <a:ea typeface="Araboto"/>
                <a:cs typeface="Araboto"/>
                <a:sym typeface="Araboto"/>
              </a:rPr>
              <a:t>Contribute to understand blockchain’s practical implications</a:t>
            </a:r>
          </a:p>
        </p:txBody>
      </p:sp>
      <p:sp>
        <p:nvSpPr>
          <p:cNvPr name="TextBox 24" id="24"/>
          <p:cNvSpPr txBox="true"/>
          <p:nvPr/>
        </p:nvSpPr>
        <p:spPr>
          <a:xfrm rot="0">
            <a:off x="5943653" y="7557743"/>
            <a:ext cx="3427315" cy="1416520"/>
          </a:xfrm>
          <a:prstGeom prst="rect">
            <a:avLst/>
          </a:prstGeom>
        </p:spPr>
        <p:txBody>
          <a:bodyPr anchor="t" rtlCol="false" tIns="0" lIns="0" bIns="0" rIns="0">
            <a:spAutoFit/>
          </a:bodyPr>
          <a:lstStyle/>
          <a:p>
            <a:pPr algn="ctr">
              <a:lnSpc>
                <a:spcPts val="3824"/>
              </a:lnSpc>
            </a:pPr>
            <a:r>
              <a:rPr lang="en-US" sz="2731">
                <a:solidFill>
                  <a:srgbClr val="000000"/>
                </a:solidFill>
                <a:latin typeface="Araboto"/>
                <a:ea typeface="Araboto"/>
                <a:cs typeface="Araboto"/>
                <a:sym typeface="Araboto"/>
              </a:rPr>
              <a:t>Evaluate customer/employee perceptions</a:t>
            </a:r>
          </a:p>
        </p:txBody>
      </p:sp>
      <p:grpSp>
        <p:nvGrpSpPr>
          <p:cNvPr name="Group 25" id="25"/>
          <p:cNvGrpSpPr/>
          <p:nvPr/>
        </p:nvGrpSpPr>
        <p:grpSpPr>
          <a:xfrm rot="0">
            <a:off x="7723481" y="2544770"/>
            <a:ext cx="3499645" cy="3499645"/>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3F3"/>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775"/>
                </a:lnSpc>
              </a:pPr>
            </a:p>
          </p:txBody>
        </p:sp>
      </p:grpSp>
      <p:sp>
        <p:nvSpPr>
          <p:cNvPr name="TextBox 28" id="28"/>
          <p:cNvSpPr txBox="true"/>
          <p:nvPr/>
        </p:nvSpPr>
        <p:spPr>
          <a:xfrm rot="0">
            <a:off x="8002593" y="3871941"/>
            <a:ext cx="2941422" cy="1884209"/>
          </a:xfrm>
          <a:prstGeom prst="rect">
            <a:avLst/>
          </a:prstGeom>
        </p:spPr>
        <p:txBody>
          <a:bodyPr anchor="t" rtlCol="false" tIns="0" lIns="0" bIns="0" rIns="0">
            <a:spAutoFit/>
          </a:bodyPr>
          <a:lstStyle/>
          <a:p>
            <a:pPr algn="ctr">
              <a:lnSpc>
                <a:spcPts val="3770"/>
              </a:lnSpc>
            </a:pPr>
            <a:r>
              <a:rPr lang="en-US" sz="2693">
                <a:solidFill>
                  <a:srgbClr val="000000"/>
                </a:solidFill>
                <a:latin typeface="Araboto"/>
                <a:ea typeface="Araboto"/>
                <a:cs typeface="Araboto"/>
                <a:sym typeface="Araboto"/>
              </a:rPr>
              <a:t>Assess impact on speed, security, cost, and transparency</a:t>
            </a:r>
          </a:p>
        </p:txBody>
      </p:sp>
      <p:grpSp>
        <p:nvGrpSpPr>
          <p:cNvPr name="Group 29" id="29"/>
          <p:cNvGrpSpPr/>
          <p:nvPr/>
        </p:nvGrpSpPr>
        <p:grpSpPr>
          <a:xfrm rot="0">
            <a:off x="9080555" y="2935638"/>
            <a:ext cx="725485" cy="757254"/>
            <a:chOff x="0" y="0"/>
            <a:chExt cx="967313" cy="1009672"/>
          </a:xfrm>
        </p:grpSpPr>
        <p:grpSp>
          <p:nvGrpSpPr>
            <p:cNvPr name="Group 30" id="30"/>
            <p:cNvGrpSpPr/>
            <p:nvPr/>
          </p:nvGrpSpPr>
          <p:grpSpPr>
            <a:xfrm rot="0">
              <a:off x="0" y="0"/>
              <a:ext cx="967313" cy="1009672"/>
              <a:chOff x="0" y="0"/>
              <a:chExt cx="1155178" cy="1205764"/>
            </a:xfrm>
          </p:grpSpPr>
          <p:sp>
            <p:nvSpPr>
              <p:cNvPr name="Freeform 31" id="31"/>
              <p:cNvSpPr/>
              <p:nvPr/>
            </p:nvSpPr>
            <p:spPr>
              <a:xfrm flipH="false" flipV="false" rot="0">
                <a:off x="0" y="0"/>
                <a:ext cx="1155178" cy="1205764"/>
              </a:xfrm>
              <a:custGeom>
                <a:avLst/>
                <a:gdLst/>
                <a:ahLst/>
                <a:cxnLst/>
                <a:rect r="r" b="b" t="t" l="l"/>
                <a:pathLst>
                  <a:path h="1205764" w="1155178">
                    <a:moveTo>
                      <a:pt x="577589" y="0"/>
                    </a:moveTo>
                    <a:lnTo>
                      <a:pt x="577589" y="0"/>
                    </a:lnTo>
                    <a:cubicBezTo>
                      <a:pt x="896583" y="0"/>
                      <a:pt x="1155178" y="258595"/>
                      <a:pt x="1155178" y="577589"/>
                    </a:cubicBezTo>
                    <a:lnTo>
                      <a:pt x="1155178" y="628175"/>
                    </a:lnTo>
                    <a:cubicBezTo>
                      <a:pt x="1155178" y="781361"/>
                      <a:pt x="1094325" y="928273"/>
                      <a:pt x="986006" y="1036592"/>
                    </a:cubicBezTo>
                    <a:cubicBezTo>
                      <a:pt x="877687" y="1144911"/>
                      <a:pt x="730775" y="1205764"/>
                      <a:pt x="577589" y="1205764"/>
                    </a:cubicBezTo>
                    <a:lnTo>
                      <a:pt x="577589" y="1205764"/>
                    </a:lnTo>
                    <a:cubicBezTo>
                      <a:pt x="258595" y="1205764"/>
                      <a:pt x="0" y="947169"/>
                      <a:pt x="0" y="628175"/>
                    </a:cubicBezTo>
                    <a:lnTo>
                      <a:pt x="0" y="577589"/>
                    </a:lnTo>
                    <a:cubicBezTo>
                      <a:pt x="0" y="424403"/>
                      <a:pt x="60853" y="277491"/>
                      <a:pt x="169172" y="169172"/>
                    </a:cubicBezTo>
                    <a:cubicBezTo>
                      <a:pt x="277491" y="60853"/>
                      <a:pt x="424403" y="0"/>
                      <a:pt x="577589" y="0"/>
                    </a:cubicBezTo>
                    <a:close/>
                  </a:path>
                </a:pathLst>
              </a:custGeom>
              <a:solidFill>
                <a:srgbClr val="00454A"/>
              </a:solidFill>
            </p:spPr>
          </p:sp>
          <p:sp>
            <p:nvSpPr>
              <p:cNvPr name="TextBox 32" id="32"/>
              <p:cNvSpPr txBox="true"/>
              <p:nvPr/>
            </p:nvSpPr>
            <p:spPr>
              <a:xfrm>
                <a:off x="0" y="-38100"/>
                <a:ext cx="1155178" cy="1243864"/>
              </a:xfrm>
              <a:prstGeom prst="rect">
                <a:avLst/>
              </a:prstGeom>
            </p:spPr>
            <p:txBody>
              <a:bodyPr anchor="ctr" rtlCol="false" tIns="36864" lIns="36864" bIns="36864" rIns="36864"/>
              <a:lstStyle/>
              <a:p>
                <a:pPr algn="ctr">
                  <a:lnSpc>
                    <a:spcPts val="2659"/>
                  </a:lnSpc>
                  <a:spcBef>
                    <a:spcPct val="0"/>
                  </a:spcBef>
                </a:pPr>
              </a:p>
            </p:txBody>
          </p:sp>
        </p:grpSp>
        <p:sp>
          <p:nvSpPr>
            <p:cNvPr name="TextBox 33" id="33"/>
            <p:cNvSpPr txBox="true"/>
            <p:nvPr/>
          </p:nvSpPr>
          <p:spPr>
            <a:xfrm rot="0">
              <a:off x="137446" y="224539"/>
              <a:ext cx="692422" cy="589169"/>
            </a:xfrm>
            <a:prstGeom prst="rect">
              <a:avLst/>
            </a:prstGeom>
          </p:spPr>
          <p:txBody>
            <a:bodyPr anchor="t" rtlCol="false" tIns="0" lIns="0" bIns="0" rIns="0">
              <a:spAutoFit/>
            </a:bodyPr>
            <a:lstStyle/>
            <a:p>
              <a:pPr algn="ctr">
                <a:lnSpc>
                  <a:spcPts val="3391"/>
                </a:lnSpc>
              </a:pPr>
              <a:r>
                <a:rPr lang="en-US" sz="3055" b="true">
                  <a:solidFill>
                    <a:srgbClr val="FFFFFF"/>
                  </a:solidFill>
                  <a:latin typeface="Montserrat Bold"/>
                  <a:ea typeface="Montserrat Bold"/>
                  <a:cs typeface="Montserrat Bold"/>
                  <a:sym typeface="Montserrat Bold"/>
                </a:rPr>
                <a:t>2</a:t>
              </a:r>
            </a:p>
          </p:txBody>
        </p:sp>
      </p:grpSp>
      <p:grpSp>
        <p:nvGrpSpPr>
          <p:cNvPr name="Group 34" id="34"/>
          <p:cNvGrpSpPr/>
          <p:nvPr/>
        </p:nvGrpSpPr>
        <p:grpSpPr>
          <a:xfrm rot="0">
            <a:off x="7330733" y="6622456"/>
            <a:ext cx="725485" cy="757254"/>
            <a:chOff x="0" y="0"/>
            <a:chExt cx="967313" cy="1009672"/>
          </a:xfrm>
        </p:grpSpPr>
        <p:grpSp>
          <p:nvGrpSpPr>
            <p:cNvPr name="Group 35" id="35"/>
            <p:cNvGrpSpPr/>
            <p:nvPr/>
          </p:nvGrpSpPr>
          <p:grpSpPr>
            <a:xfrm rot="0">
              <a:off x="0" y="0"/>
              <a:ext cx="967313" cy="1009672"/>
              <a:chOff x="0" y="0"/>
              <a:chExt cx="1155178" cy="1205764"/>
            </a:xfrm>
          </p:grpSpPr>
          <p:sp>
            <p:nvSpPr>
              <p:cNvPr name="Freeform 36" id="36"/>
              <p:cNvSpPr/>
              <p:nvPr/>
            </p:nvSpPr>
            <p:spPr>
              <a:xfrm flipH="false" flipV="false" rot="0">
                <a:off x="0" y="0"/>
                <a:ext cx="1155178" cy="1205764"/>
              </a:xfrm>
              <a:custGeom>
                <a:avLst/>
                <a:gdLst/>
                <a:ahLst/>
                <a:cxnLst/>
                <a:rect r="r" b="b" t="t" l="l"/>
                <a:pathLst>
                  <a:path h="1205764" w="1155178">
                    <a:moveTo>
                      <a:pt x="577589" y="0"/>
                    </a:moveTo>
                    <a:lnTo>
                      <a:pt x="577589" y="0"/>
                    </a:lnTo>
                    <a:cubicBezTo>
                      <a:pt x="896583" y="0"/>
                      <a:pt x="1155178" y="258595"/>
                      <a:pt x="1155178" y="577589"/>
                    </a:cubicBezTo>
                    <a:lnTo>
                      <a:pt x="1155178" y="628175"/>
                    </a:lnTo>
                    <a:cubicBezTo>
                      <a:pt x="1155178" y="781361"/>
                      <a:pt x="1094325" y="928273"/>
                      <a:pt x="986006" y="1036592"/>
                    </a:cubicBezTo>
                    <a:cubicBezTo>
                      <a:pt x="877687" y="1144911"/>
                      <a:pt x="730775" y="1205764"/>
                      <a:pt x="577589" y="1205764"/>
                    </a:cubicBezTo>
                    <a:lnTo>
                      <a:pt x="577589" y="1205764"/>
                    </a:lnTo>
                    <a:cubicBezTo>
                      <a:pt x="258595" y="1205764"/>
                      <a:pt x="0" y="947169"/>
                      <a:pt x="0" y="628175"/>
                    </a:cubicBezTo>
                    <a:lnTo>
                      <a:pt x="0" y="577589"/>
                    </a:lnTo>
                    <a:cubicBezTo>
                      <a:pt x="0" y="424403"/>
                      <a:pt x="60853" y="277491"/>
                      <a:pt x="169172" y="169172"/>
                    </a:cubicBezTo>
                    <a:cubicBezTo>
                      <a:pt x="277491" y="60853"/>
                      <a:pt x="424403" y="0"/>
                      <a:pt x="577589" y="0"/>
                    </a:cubicBezTo>
                    <a:close/>
                  </a:path>
                </a:pathLst>
              </a:custGeom>
              <a:solidFill>
                <a:srgbClr val="00454A"/>
              </a:solidFill>
            </p:spPr>
          </p:sp>
          <p:sp>
            <p:nvSpPr>
              <p:cNvPr name="TextBox 37" id="37"/>
              <p:cNvSpPr txBox="true"/>
              <p:nvPr/>
            </p:nvSpPr>
            <p:spPr>
              <a:xfrm>
                <a:off x="0" y="-38100"/>
                <a:ext cx="1155178" cy="1243864"/>
              </a:xfrm>
              <a:prstGeom prst="rect">
                <a:avLst/>
              </a:prstGeom>
            </p:spPr>
            <p:txBody>
              <a:bodyPr anchor="ctr" rtlCol="false" tIns="36864" lIns="36864" bIns="36864" rIns="36864"/>
              <a:lstStyle/>
              <a:p>
                <a:pPr algn="ctr">
                  <a:lnSpc>
                    <a:spcPts val="2659"/>
                  </a:lnSpc>
                  <a:spcBef>
                    <a:spcPct val="0"/>
                  </a:spcBef>
                </a:pPr>
              </a:p>
            </p:txBody>
          </p:sp>
        </p:grpSp>
        <p:sp>
          <p:nvSpPr>
            <p:cNvPr name="TextBox 38" id="38"/>
            <p:cNvSpPr txBox="true"/>
            <p:nvPr/>
          </p:nvSpPr>
          <p:spPr>
            <a:xfrm rot="0">
              <a:off x="137446" y="224539"/>
              <a:ext cx="692422" cy="589169"/>
            </a:xfrm>
            <a:prstGeom prst="rect">
              <a:avLst/>
            </a:prstGeom>
          </p:spPr>
          <p:txBody>
            <a:bodyPr anchor="t" rtlCol="false" tIns="0" lIns="0" bIns="0" rIns="0">
              <a:spAutoFit/>
            </a:bodyPr>
            <a:lstStyle/>
            <a:p>
              <a:pPr algn="ctr">
                <a:lnSpc>
                  <a:spcPts val="3391"/>
                </a:lnSpc>
              </a:pPr>
              <a:r>
                <a:rPr lang="en-US" sz="3055" b="true">
                  <a:solidFill>
                    <a:srgbClr val="FFFFFF"/>
                  </a:solidFill>
                  <a:latin typeface="Montserrat Bold"/>
                  <a:ea typeface="Montserrat Bold"/>
                  <a:cs typeface="Montserrat Bold"/>
                  <a:sym typeface="Montserrat Bold"/>
                </a:rPr>
                <a:t>3</a:t>
              </a:r>
            </a:p>
          </p:txBody>
        </p:sp>
      </p:grpSp>
      <p:grpSp>
        <p:nvGrpSpPr>
          <p:cNvPr name="Group 39" id="39"/>
          <p:cNvGrpSpPr/>
          <p:nvPr/>
        </p:nvGrpSpPr>
        <p:grpSpPr>
          <a:xfrm rot="0">
            <a:off x="11882786" y="6622456"/>
            <a:ext cx="725485" cy="757254"/>
            <a:chOff x="0" y="0"/>
            <a:chExt cx="967313" cy="1009672"/>
          </a:xfrm>
        </p:grpSpPr>
        <p:grpSp>
          <p:nvGrpSpPr>
            <p:cNvPr name="Group 40" id="40"/>
            <p:cNvGrpSpPr/>
            <p:nvPr/>
          </p:nvGrpSpPr>
          <p:grpSpPr>
            <a:xfrm rot="0">
              <a:off x="0" y="0"/>
              <a:ext cx="967313" cy="1009672"/>
              <a:chOff x="0" y="0"/>
              <a:chExt cx="1155178" cy="1205764"/>
            </a:xfrm>
          </p:grpSpPr>
          <p:sp>
            <p:nvSpPr>
              <p:cNvPr name="Freeform 41" id="41"/>
              <p:cNvSpPr/>
              <p:nvPr/>
            </p:nvSpPr>
            <p:spPr>
              <a:xfrm flipH="false" flipV="false" rot="0">
                <a:off x="0" y="0"/>
                <a:ext cx="1155178" cy="1205764"/>
              </a:xfrm>
              <a:custGeom>
                <a:avLst/>
                <a:gdLst/>
                <a:ahLst/>
                <a:cxnLst/>
                <a:rect r="r" b="b" t="t" l="l"/>
                <a:pathLst>
                  <a:path h="1205764" w="1155178">
                    <a:moveTo>
                      <a:pt x="577589" y="0"/>
                    </a:moveTo>
                    <a:lnTo>
                      <a:pt x="577589" y="0"/>
                    </a:lnTo>
                    <a:cubicBezTo>
                      <a:pt x="896583" y="0"/>
                      <a:pt x="1155178" y="258595"/>
                      <a:pt x="1155178" y="577589"/>
                    </a:cubicBezTo>
                    <a:lnTo>
                      <a:pt x="1155178" y="628175"/>
                    </a:lnTo>
                    <a:cubicBezTo>
                      <a:pt x="1155178" y="781361"/>
                      <a:pt x="1094325" y="928273"/>
                      <a:pt x="986006" y="1036592"/>
                    </a:cubicBezTo>
                    <a:cubicBezTo>
                      <a:pt x="877687" y="1144911"/>
                      <a:pt x="730775" y="1205764"/>
                      <a:pt x="577589" y="1205764"/>
                    </a:cubicBezTo>
                    <a:lnTo>
                      <a:pt x="577589" y="1205764"/>
                    </a:lnTo>
                    <a:cubicBezTo>
                      <a:pt x="258595" y="1205764"/>
                      <a:pt x="0" y="947169"/>
                      <a:pt x="0" y="628175"/>
                    </a:cubicBezTo>
                    <a:lnTo>
                      <a:pt x="0" y="577589"/>
                    </a:lnTo>
                    <a:cubicBezTo>
                      <a:pt x="0" y="424403"/>
                      <a:pt x="60853" y="277491"/>
                      <a:pt x="169172" y="169172"/>
                    </a:cubicBezTo>
                    <a:cubicBezTo>
                      <a:pt x="277491" y="60853"/>
                      <a:pt x="424403" y="0"/>
                      <a:pt x="577589" y="0"/>
                    </a:cubicBezTo>
                    <a:close/>
                  </a:path>
                </a:pathLst>
              </a:custGeom>
              <a:solidFill>
                <a:srgbClr val="00454A"/>
              </a:solidFill>
            </p:spPr>
          </p:sp>
          <p:sp>
            <p:nvSpPr>
              <p:cNvPr name="TextBox 42" id="42"/>
              <p:cNvSpPr txBox="true"/>
              <p:nvPr/>
            </p:nvSpPr>
            <p:spPr>
              <a:xfrm>
                <a:off x="0" y="-38100"/>
                <a:ext cx="1155178" cy="1243864"/>
              </a:xfrm>
              <a:prstGeom prst="rect">
                <a:avLst/>
              </a:prstGeom>
            </p:spPr>
            <p:txBody>
              <a:bodyPr anchor="ctr" rtlCol="false" tIns="36864" lIns="36864" bIns="36864" rIns="36864"/>
              <a:lstStyle/>
              <a:p>
                <a:pPr algn="ctr">
                  <a:lnSpc>
                    <a:spcPts val="2659"/>
                  </a:lnSpc>
                  <a:spcBef>
                    <a:spcPct val="0"/>
                  </a:spcBef>
                </a:pPr>
              </a:p>
            </p:txBody>
          </p:sp>
        </p:grpSp>
        <p:sp>
          <p:nvSpPr>
            <p:cNvPr name="TextBox 43" id="43"/>
            <p:cNvSpPr txBox="true"/>
            <p:nvPr/>
          </p:nvSpPr>
          <p:spPr>
            <a:xfrm rot="0">
              <a:off x="137446" y="224539"/>
              <a:ext cx="692422" cy="589169"/>
            </a:xfrm>
            <a:prstGeom prst="rect">
              <a:avLst/>
            </a:prstGeom>
          </p:spPr>
          <p:txBody>
            <a:bodyPr anchor="t" rtlCol="false" tIns="0" lIns="0" bIns="0" rIns="0">
              <a:spAutoFit/>
            </a:bodyPr>
            <a:lstStyle/>
            <a:p>
              <a:pPr algn="ctr">
                <a:lnSpc>
                  <a:spcPts val="3391"/>
                </a:lnSpc>
              </a:pPr>
              <a:r>
                <a:rPr lang="en-US" sz="3055" b="true">
                  <a:solidFill>
                    <a:srgbClr val="FFFFFF"/>
                  </a:solidFill>
                  <a:latin typeface="Montserrat Bold"/>
                  <a:ea typeface="Montserrat Bold"/>
                  <a:cs typeface="Montserrat Bold"/>
                  <a:sym typeface="Montserrat Bold"/>
                </a:rPr>
                <a:t>4</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9528" y="5200430"/>
            <a:ext cx="1179056" cy="5251494"/>
            <a:chOff x="0" y="0"/>
            <a:chExt cx="138247" cy="615750"/>
          </a:xfrm>
        </p:grpSpPr>
        <p:sp>
          <p:nvSpPr>
            <p:cNvPr name="Freeform 3" id="3"/>
            <p:cNvSpPr/>
            <p:nvPr/>
          </p:nvSpPr>
          <p:spPr>
            <a:xfrm flipH="false" flipV="false" rot="0">
              <a:off x="0" y="0"/>
              <a:ext cx="138247" cy="615750"/>
            </a:xfrm>
            <a:custGeom>
              <a:avLst/>
              <a:gdLst/>
              <a:ahLst/>
              <a:cxnLst/>
              <a:rect r="r" b="b" t="t" l="l"/>
              <a:pathLst>
                <a:path h="615750" w="138247">
                  <a:moveTo>
                    <a:pt x="0" y="0"/>
                  </a:moveTo>
                  <a:lnTo>
                    <a:pt x="138247" y="0"/>
                  </a:lnTo>
                  <a:lnTo>
                    <a:pt x="138247" y="615750"/>
                  </a:lnTo>
                  <a:lnTo>
                    <a:pt x="0" y="615750"/>
                  </a:lnTo>
                  <a:close/>
                </a:path>
              </a:pathLst>
            </a:custGeom>
            <a:gradFill rotWithShape="true">
              <a:gsLst>
                <a:gs pos="0">
                  <a:srgbClr val="123D33">
                    <a:alpha val="100000"/>
                  </a:srgbClr>
                </a:gs>
                <a:gs pos="50000">
                  <a:srgbClr val="106861">
                    <a:alpha val="100000"/>
                  </a:srgbClr>
                </a:gs>
                <a:gs pos="100000">
                  <a:srgbClr val="CCDBDB">
                    <a:alpha val="100000"/>
                  </a:srgbClr>
                </a:gs>
              </a:gsLst>
              <a:lin ang="5400000"/>
            </a:gradFill>
          </p:spPr>
        </p:sp>
        <p:sp>
          <p:nvSpPr>
            <p:cNvPr name="TextBox 4" id="4"/>
            <p:cNvSpPr txBox="true"/>
            <p:nvPr/>
          </p:nvSpPr>
          <p:spPr>
            <a:xfrm>
              <a:off x="0" y="-9525"/>
              <a:ext cx="138247" cy="625275"/>
            </a:xfrm>
            <a:prstGeom prst="rect">
              <a:avLst/>
            </a:prstGeom>
          </p:spPr>
          <p:txBody>
            <a:bodyPr anchor="ctr" rtlCol="false" tIns="50800" lIns="50800" bIns="50800" rIns="50800"/>
            <a:lstStyle/>
            <a:p>
              <a:pPr algn="ctr">
                <a:lnSpc>
                  <a:spcPts val="1300"/>
                </a:lnSpc>
              </a:pPr>
            </a:p>
          </p:txBody>
        </p:sp>
      </p:grpSp>
      <p:sp>
        <p:nvSpPr>
          <p:cNvPr name="AutoShape 5" id="5"/>
          <p:cNvSpPr/>
          <p:nvPr/>
        </p:nvSpPr>
        <p:spPr>
          <a:xfrm>
            <a:off x="850101" y="3748503"/>
            <a:ext cx="0" cy="6538497"/>
          </a:xfrm>
          <a:prstGeom prst="line">
            <a:avLst/>
          </a:prstGeom>
          <a:ln cap="rnd" w="28575">
            <a:solidFill>
              <a:srgbClr val="232323">
                <a:alpha val="40000"/>
              </a:srgbClr>
            </a:solidFill>
            <a:prstDash val="solid"/>
            <a:headEnd type="none" len="sm" w="sm"/>
            <a:tailEnd type="none" len="sm" w="sm"/>
          </a:ln>
        </p:spPr>
      </p:sp>
      <p:sp>
        <p:nvSpPr>
          <p:cNvPr name="AutoShape 6" id="6"/>
          <p:cNvSpPr/>
          <p:nvPr/>
        </p:nvSpPr>
        <p:spPr>
          <a:xfrm flipH="true" flipV="true">
            <a:off x="-2709691" y="4259392"/>
            <a:ext cx="4164402" cy="0"/>
          </a:xfrm>
          <a:prstGeom prst="line">
            <a:avLst/>
          </a:prstGeom>
          <a:ln cap="rnd" w="28575">
            <a:solidFill>
              <a:srgbClr val="232323">
                <a:alpha val="40000"/>
              </a:srgbClr>
            </a:solidFill>
            <a:prstDash val="solid"/>
            <a:headEnd type="none" len="sm" w="sm"/>
            <a:tailEnd type="none" len="sm" w="sm"/>
          </a:ln>
        </p:spPr>
      </p:sp>
      <p:sp>
        <p:nvSpPr>
          <p:cNvPr name="Freeform 7" id="7"/>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73812" y="3317057"/>
            <a:ext cx="2944697" cy="2431222"/>
          </a:xfrm>
          <a:custGeom>
            <a:avLst/>
            <a:gdLst/>
            <a:ahLst/>
            <a:cxnLst/>
            <a:rect r="r" b="b" t="t" l="l"/>
            <a:pathLst>
              <a:path h="2431222" w="2944697">
                <a:moveTo>
                  <a:pt x="0" y="0"/>
                </a:moveTo>
                <a:lnTo>
                  <a:pt x="2944697" y="0"/>
                </a:lnTo>
                <a:lnTo>
                  <a:pt x="2944697" y="2431222"/>
                </a:lnTo>
                <a:lnTo>
                  <a:pt x="0" y="2431222"/>
                </a:lnTo>
                <a:lnTo>
                  <a:pt x="0" y="0"/>
                </a:lnTo>
                <a:close/>
              </a:path>
            </a:pathLst>
          </a:custGeom>
          <a:blipFill>
            <a:blip r:embed="rId4"/>
            <a:stretch>
              <a:fillRect l="-11861" t="-25161" r="-11556" b="-24322"/>
            </a:stretch>
          </a:blipFill>
          <a:ln w="19050" cap="sq">
            <a:solidFill>
              <a:srgbClr val="035D61"/>
            </a:solidFill>
            <a:prstDash val="solid"/>
            <a:miter/>
          </a:ln>
        </p:spPr>
      </p:sp>
      <p:sp>
        <p:nvSpPr>
          <p:cNvPr name="Freeform 9" id="9"/>
          <p:cNvSpPr/>
          <p:nvPr/>
        </p:nvSpPr>
        <p:spPr>
          <a:xfrm flipH="false" flipV="false" rot="0">
            <a:off x="1873812" y="6186429"/>
            <a:ext cx="2944697" cy="2912569"/>
          </a:xfrm>
          <a:custGeom>
            <a:avLst/>
            <a:gdLst/>
            <a:ahLst/>
            <a:cxnLst/>
            <a:rect r="r" b="b" t="t" l="l"/>
            <a:pathLst>
              <a:path h="2912569" w="2944697">
                <a:moveTo>
                  <a:pt x="0" y="0"/>
                </a:moveTo>
                <a:lnTo>
                  <a:pt x="2944697" y="0"/>
                </a:lnTo>
                <a:lnTo>
                  <a:pt x="2944697" y="2912569"/>
                </a:lnTo>
                <a:lnTo>
                  <a:pt x="0" y="2912569"/>
                </a:lnTo>
                <a:lnTo>
                  <a:pt x="0" y="0"/>
                </a:lnTo>
                <a:close/>
              </a:path>
            </a:pathLst>
          </a:custGeom>
          <a:blipFill>
            <a:blip r:embed="rId5"/>
            <a:stretch>
              <a:fillRect l="0" t="0" r="-2397" b="-3527"/>
            </a:stretch>
          </a:blipFill>
          <a:ln w="19050" cap="sq">
            <a:solidFill>
              <a:srgbClr val="00454A"/>
            </a:solidFill>
            <a:prstDash val="solid"/>
            <a:miter/>
          </a:ln>
        </p:spPr>
      </p:sp>
      <p:sp>
        <p:nvSpPr>
          <p:cNvPr name="TextBox 10" id="10"/>
          <p:cNvSpPr txBox="true"/>
          <p:nvPr/>
        </p:nvSpPr>
        <p:spPr>
          <a:xfrm rot="0">
            <a:off x="5237609" y="3917651"/>
            <a:ext cx="9218488" cy="2508409"/>
          </a:xfrm>
          <a:prstGeom prst="rect">
            <a:avLst/>
          </a:prstGeom>
        </p:spPr>
        <p:txBody>
          <a:bodyPr anchor="t" rtlCol="false" tIns="0" lIns="0" bIns="0" rIns="0">
            <a:spAutoFit/>
          </a:bodyPr>
          <a:lstStyle/>
          <a:p>
            <a:pPr algn="l">
              <a:lnSpc>
                <a:spcPts val="4016"/>
              </a:lnSpc>
              <a:spcBef>
                <a:spcPct val="0"/>
              </a:spcBef>
            </a:pPr>
            <a:r>
              <a:rPr lang="en-US" sz="2868">
                <a:solidFill>
                  <a:srgbClr val="000000"/>
                </a:solidFill>
                <a:latin typeface="Montserrat"/>
                <a:ea typeface="Montserrat"/>
                <a:cs typeface="Montserrat"/>
                <a:sym typeface="Montserrat"/>
              </a:rPr>
              <a:t>”A</a:t>
            </a:r>
            <a:r>
              <a:rPr lang="en-US" sz="2868">
                <a:solidFill>
                  <a:srgbClr val="000000"/>
                </a:solidFill>
                <a:latin typeface="Montserrat"/>
                <a:ea typeface="Montserrat"/>
                <a:cs typeface="Montserrat"/>
                <a:sym typeface="Montserrat"/>
              </a:rPr>
              <a:t>n immutable and decentralized digital ledger that enables secure and transparent recording of transactions across a distributed network” (Tapscott &amp; Tapscott, 2016)</a:t>
            </a:r>
          </a:p>
          <a:p>
            <a:pPr algn="l">
              <a:lnSpc>
                <a:spcPts val="4016"/>
              </a:lnSpc>
              <a:spcBef>
                <a:spcPct val="0"/>
              </a:spcBef>
            </a:pPr>
          </a:p>
        </p:txBody>
      </p:sp>
      <p:sp>
        <p:nvSpPr>
          <p:cNvPr name="TextBox 11" id="11"/>
          <p:cNvSpPr txBox="true"/>
          <p:nvPr/>
        </p:nvSpPr>
        <p:spPr>
          <a:xfrm rot="0">
            <a:off x="2901668" y="1295355"/>
            <a:ext cx="11248919" cy="1587492"/>
          </a:xfrm>
          <a:prstGeom prst="rect">
            <a:avLst/>
          </a:prstGeom>
        </p:spPr>
        <p:txBody>
          <a:bodyPr anchor="t" rtlCol="false" tIns="0" lIns="0" bIns="0" rIns="0">
            <a:spAutoFit/>
          </a:bodyPr>
          <a:lstStyle/>
          <a:p>
            <a:pPr algn="ctr">
              <a:lnSpc>
                <a:spcPts val="11620"/>
              </a:lnSpc>
              <a:spcBef>
                <a:spcPct val="0"/>
              </a:spcBef>
            </a:pPr>
            <a:r>
              <a:rPr lang="en-US" b="true" sz="8300" spc="-639">
                <a:solidFill>
                  <a:srgbClr val="000000"/>
                </a:solidFill>
                <a:latin typeface="Akzidenz-Grotesk Bold"/>
                <a:ea typeface="Akzidenz-Grotesk Bold"/>
                <a:cs typeface="Akzidenz-Grotesk Bold"/>
                <a:sym typeface="Akzidenz-Grotesk Bold"/>
              </a:rPr>
              <a:t>Operational Definitions</a:t>
            </a:r>
          </a:p>
        </p:txBody>
      </p:sp>
      <p:sp>
        <p:nvSpPr>
          <p:cNvPr name="TextBox 12" id="12"/>
          <p:cNvSpPr txBox="true"/>
          <p:nvPr/>
        </p:nvSpPr>
        <p:spPr>
          <a:xfrm rot="0">
            <a:off x="5237609" y="3259907"/>
            <a:ext cx="9218488" cy="489109"/>
          </a:xfrm>
          <a:prstGeom prst="rect">
            <a:avLst/>
          </a:prstGeom>
        </p:spPr>
        <p:txBody>
          <a:bodyPr anchor="t" rtlCol="false" tIns="0" lIns="0" bIns="0" rIns="0">
            <a:spAutoFit/>
          </a:bodyPr>
          <a:lstStyle/>
          <a:p>
            <a:pPr algn="l">
              <a:lnSpc>
                <a:spcPts val="4016"/>
              </a:lnSpc>
              <a:spcBef>
                <a:spcPct val="0"/>
              </a:spcBef>
            </a:pPr>
            <a:r>
              <a:rPr lang="en-US" b="true" sz="2868">
                <a:solidFill>
                  <a:srgbClr val="00454A"/>
                </a:solidFill>
                <a:latin typeface="Montserrat Bold"/>
                <a:ea typeface="Montserrat Bold"/>
                <a:cs typeface="Montserrat Bold"/>
                <a:sym typeface="Montserrat Bold"/>
              </a:rPr>
              <a:t>BLOCKCHAIN</a:t>
            </a:r>
          </a:p>
        </p:txBody>
      </p:sp>
      <p:grpSp>
        <p:nvGrpSpPr>
          <p:cNvPr name="Group 13" id="13"/>
          <p:cNvGrpSpPr/>
          <p:nvPr/>
        </p:nvGrpSpPr>
        <p:grpSpPr>
          <a:xfrm rot="0">
            <a:off x="5237609" y="6426060"/>
            <a:ext cx="9218488" cy="2099352"/>
            <a:chOff x="0" y="0"/>
            <a:chExt cx="12291317" cy="2799137"/>
          </a:xfrm>
        </p:grpSpPr>
        <p:sp>
          <p:nvSpPr>
            <p:cNvPr name="TextBox 14" id="14"/>
            <p:cNvSpPr txBox="true"/>
            <p:nvPr/>
          </p:nvSpPr>
          <p:spPr>
            <a:xfrm rot="0">
              <a:off x="0" y="819841"/>
              <a:ext cx="12291317" cy="1979296"/>
            </a:xfrm>
            <a:prstGeom prst="rect">
              <a:avLst/>
            </a:prstGeom>
          </p:spPr>
          <p:txBody>
            <a:bodyPr anchor="t" rtlCol="false" tIns="0" lIns="0" bIns="0" rIns="0">
              <a:spAutoFit/>
            </a:bodyPr>
            <a:lstStyle/>
            <a:p>
              <a:pPr algn="l">
                <a:lnSpc>
                  <a:spcPts val="4016"/>
                </a:lnSpc>
                <a:spcBef>
                  <a:spcPct val="0"/>
                </a:spcBef>
              </a:pPr>
              <a:r>
                <a:rPr lang="en-US" sz="2868">
                  <a:solidFill>
                    <a:srgbClr val="000000"/>
                  </a:solidFill>
                  <a:latin typeface="Montserrat"/>
                  <a:ea typeface="Montserrat"/>
                  <a:cs typeface="Montserrat"/>
                  <a:sym typeface="Montserrat"/>
                </a:rPr>
                <a:t>”The</a:t>
              </a:r>
              <a:r>
                <a:rPr lang="en-US" sz="2868">
                  <a:solidFill>
                    <a:srgbClr val="000000"/>
                  </a:solidFill>
                  <a:latin typeface="Montserrat"/>
                  <a:ea typeface="Montserrat"/>
                  <a:cs typeface="Montserrat"/>
                  <a:sym typeface="Montserrat"/>
                </a:rPr>
                <a:t> routine financial operations executed by banks, including deposits, withdrawals, transfers, and payments” (Rose &amp; Hudgins, 2013)</a:t>
              </a:r>
            </a:p>
          </p:txBody>
        </p:sp>
        <p:sp>
          <p:nvSpPr>
            <p:cNvPr name="TextBox 15" id="15"/>
            <p:cNvSpPr txBox="true"/>
            <p:nvPr/>
          </p:nvSpPr>
          <p:spPr>
            <a:xfrm rot="0">
              <a:off x="0" y="-57150"/>
              <a:ext cx="12291317" cy="633096"/>
            </a:xfrm>
            <a:prstGeom prst="rect">
              <a:avLst/>
            </a:prstGeom>
          </p:spPr>
          <p:txBody>
            <a:bodyPr anchor="t" rtlCol="false" tIns="0" lIns="0" bIns="0" rIns="0">
              <a:spAutoFit/>
            </a:bodyPr>
            <a:lstStyle/>
            <a:p>
              <a:pPr algn="l">
                <a:lnSpc>
                  <a:spcPts val="4016"/>
                </a:lnSpc>
                <a:spcBef>
                  <a:spcPct val="0"/>
                </a:spcBef>
              </a:pPr>
              <a:r>
                <a:rPr lang="en-US" b="true" sz="2868">
                  <a:solidFill>
                    <a:srgbClr val="00454A"/>
                  </a:solidFill>
                  <a:latin typeface="Montserrat Bold"/>
                  <a:ea typeface="Montserrat Bold"/>
                  <a:cs typeface="Montserrat Bold"/>
                  <a:sym typeface="Montserrat Bold"/>
                </a:rPr>
                <a:t>Banking Transactions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9528" y="5200430"/>
            <a:ext cx="1179056" cy="5251494"/>
            <a:chOff x="0" y="0"/>
            <a:chExt cx="138247" cy="615750"/>
          </a:xfrm>
        </p:grpSpPr>
        <p:sp>
          <p:nvSpPr>
            <p:cNvPr name="Freeform 3" id="3"/>
            <p:cNvSpPr/>
            <p:nvPr/>
          </p:nvSpPr>
          <p:spPr>
            <a:xfrm flipH="false" flipV="false" rot="0">
              <a:off x="0" y="0"/>
              <a:ext cx="138247" cy="615750"/>
            </a:xfrm>
            <a:custGeom>
              <a:avLst/>
              <a:gdLst/>
              <a:ahLst/>
              <a:cxnLst/>
              <a:rect r="r" b="b" t="t" l="l"/>
              <a:pathLst>
                <a:path h="615750" w="138247">
                  <a:moveTo>
                    <a:pt x="0" y="0"/>
                  </a:moveTo>
                  <a:lnTo>
                    <a:pt x="138247" y="0"/>
                  </a:lnTo>
                  <a:lnTo>
                    <a:pt x="138247" y="615750"/>
                  </a:lnTo>
                  <a:lnTo>
                    <a:pt x="0" y="615750"/>
                  </a:lnTo>
                  <a:close/>
                </a:path>
              </a:pathLst>
            </a:custGeom>
            <a:gradFill rotWithShape="true">
              <a:gsLst>
                <a:gs pos="0">
                  <a:srgbClr val="123D33">
                    <a:alpha val="100000"/>
                  </a:srgbClr>
                </a:gs>
                <a:gs pos="50000">
                  <a:srgbClr val="106861">
                    <a:alpha val="100000"/>
                  </a:srgbClr>
                </a:gs>
                <a:gs pos="100000">
                  <a:srgbClr val="CCDBDB">
                    <a:alpha val="100000"/>
                  </a:srgbClr>
                </a:gs>
              </a:gsLst>
              <a:lin ang="5400000"/>
            </a:gradFill>
          </p:spPr>
        </p:sp>
        <p:sp>
          <p:nvSpPr>
            <p:cNvPr name="TextBox 4" id="4"/>
            <p:cNvSpPr txBox="true"/>
            <p:nvPr/>
          </p:nvSpPr>
          <p:spPr>
            <a:xfrm>
              <a:off x="0" y="-9525"/>
              <a:ext cx="138247" cy="625275"/>
            </a:xfrm>
            <a:prstGeom prst="rect">
              <a:avLst/>
            </a:prstGeom>
          </p:spPr>
          <p:txBody>
            <a:bodyPr anchor="ctr" rtlCol="false" tIns="50800" lIns="50800" bIns="50800" rIns="50800"/>
            <a:lstStyle/>
            <a:p>
              <a:pPr algn="ctr">
                <a:lnSpc>
                  <a:spcPts val="1300"/>
                </a:lnSpc>
              </a:pPr>
            </a:p>
          </p:txBody>
        </p:sp>
      </p:grpSp>
      <p:sp>
        <p:nvSpPr>
          <p:cNvPr name="AutoShape 5" id="5"/>
          <p:cNvSpPr/>
          <p:nvPr/>
        </p:nvSpPr>
        <p:spPr>
          <a:xfrm>
            <a:off x="850101" y="3748503"/>
            <a:ext cx="0" cy="6538497"/>
          </a:xfrm>
          <a:prstGeom prst="line">
            <a:avLst/>
          </a:prstGeom>
          <a:ln cap="rnd" w="28575">
            <a:solidFill>
              <a:srgbClr val="232323">
                <a:alpha val="40000"/>
              </a:srgbClr>
            </a:solidFill>
            <a:prstDash val="solid"/>
            <a:headEnd type="none" len="sm" w="sm"/>
            <a:tailEnd type="none" len="sm" w="sm"/>
          </a:ln>
        </p:spPr>
      </p:sp>
      <p:sp>
        <p:nvSpPr>
          <p:cNvPr name="AutoShape 6" id="6"/>
          <p:cNvSpPr/>
          <p:nvPr/>
        </p:nvSpPr>
        <p:spPr>
          <a:xfrm flipH="true" flipV="true">
            <a:off x="-2709691" y="4259392"/>
            <a:ext cx="4164402" cy="0"/>
          </a:xfrm>
          <a:prstGeom prst="line">
            <a:avLst/>
          </a:prstGeom>
          <a:ln cap="rnd" w="28575">
            <a:solidFill>
              <a:srgbClr val="232323">
                <a:alpha val="40000"/>
              </a:srgbClr>
            </a:solidFill>
            <a:prstDash val="solid"/>
            <a:headEnd type="none" len="sm" w="sm"/>
            <a:tailEnd type="none" len="sm" w="sm"/>
          </a:ln>
        </p:spPr>
      </p:sp>
      <p:sp>
        <p:nvSpPr>
          <p:cNvPr name="Freeform 7" id="7"/>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702362" y="3827813"/>
            <a:ext cx="3287597" cy="2714329"/>
          </a:xfrm>
          <a:custGeom>
            <a:avLst/>
            <a:gdLst/>
            <a:ahLst/>
            <a:cxnLst/>
            <a:rect r="r" b="b" t="t" l="l"/>
            <a:pathLst>
              <a:path h="2714329" w="3287597">
                <a:moveTo>
                  <a:pt x="0" y="0"/>
                </a:moveTo>
                <a:lnTo>
                  <a:pt x="3287597" y="0"/>
                </a:lnTo>
                <a:lnTo>
                  <a:pt x="3287597" y="2714330"/>
                </a:lnTo>
                <a:lnTo>
                  <a:pt x="0" y="2714330"/>
                </a:lnTo>
                <a:lnTo>
                  <a:pt x="0" y="0"/>
                </a:lnTo>
                <a:close/>
              </a:path>
            </a:pathLst>
          </a:custGeom>
          <a:blipFill>
            <a:blip r:embed="rId4"/>
            <a:stretch>
              <a:fillRect l="-11861" t="-25161" r="-11556" b="-24322"/>
            </a:stretch>
          </a:blipFill>
          <a:ln w="19050" cap="sq">
            <a:solidFill>
              <a:srgbClr val="035D61"/>
            </a:solidFill>
            <a:prstDash val="solid"/>
            <a:miter/>
          </a:ln>
        </p:spPr>
      </p:sp>
      <p:sp>
        <p:nvSpPr>
          <p:cNvPr name="TextBox 9" id="9"/>
          <p:cNvSpPr txBox="true"/>
          <p:nvPr/>
        </p:nvSpPr>
        <p:spPr>
          <a:xfrm rot="0">
            <a:off x="5237609" y="3117237"/>
            <a:ext cx="13339975" cy="1498759"/>
          </a:xfrm>
          <a:prstGeom prst="rect">
            <a:avLst/>
          </a:prstGeom>
        </p:spPr>
        <p:txBody>
          <a:bodyPr anchor="t" rtlCol="false" tIns="0" lIns="0" bIns="0" rIns="0">
            <a:spAutoFit/>
          </a:bodyPr>
          <a:lstStyle/>
          <a:p>
            <a:pPr algn="l">
              <a:lnSpc>
                <a:spcPts val="4016"/>
              </a:lnSpc>
              <a:spcBef>
                <a:spcPct val="0"/>
              </a:spcBef>
            </a:pPr>
            <a:r>
              <a:rPr lang="en-US" sz="2868">
                <a:solidFill>
                  <a:srgbClr val="000000"/>
                </a:solidFill>
                <a:latin typeface="Montserrat"/>
                <a:ea typeface="Montserrat"/>
                <a:cs typeface="Montserrat"/>
                <a:sym typeface="Montserrat"/>
              </a:rPr>
              <a:t>Introduced in 2008 by "Satoshi Nakamoto" (Bitcoin).</a:t>
            </a:r>
          </a:p>
          <a:p>
            <a:pPr algn="l">
              <a:lnSpc>
                <a:spcPts val="4016"/>
              </a:lnSpc>
              <a:spcBef>
                <a:spcPct val="0"/>
              </a:spcBef>
            </a:pPr>
            <a:r>
              <a:rPr lang="en-US" sz="2868">
                <a:solidFill>
                  <a:srgbClr val="000000"/>
                </a:solidFill>
                <a:latin typeface="Montserrat"/>
                <a:ea typeface="Montserrat"/>
                <a:cs typeface="Montserrat"/>
                <a:sym typeface="Montserrat"/>
              </a:rPr>
              <a:t>Decentralized digital ledger storing secure and tamper-proof transactions.</a:t>
            </a:r>
          </a:p>
        </p:txBody>
      </p:sp>
      <p:sp>
        <p:nvSpPr>
          <p:cNvPr name="TextBox 10" id="10"/>
          <p:cNvSpPr txBox="true"/>
          <p:nvPr/>
        </p:nvSpPr>
        <p:spPr>
          <a:xfrm rot="0">
            <a:off x="5237609" y="4869436"/>
            <a:ext cx="1549598" cy="330994"/>
          </a:xfrm>
          <a:prstGeom prst="rect">
            <a:avLst/>
          </a:prstGeom>
        </p:spPr>
        <p:txBody>
          <a:bodyPr anchor="t" rtlCol="false" tIns="0" lIns="0" bIns="0" rIns="0">
            <a:spAutoFit/>
          </a:bodyPr>
          <a:lstStyle/>
          <a:p>
            <a:pPr algn="ctr">
              <a:lnSpc>
                <a:spcPts val="2756"/>
              </a:lnSpc>
              <a:spcBef>
                <a:spcPct val="0"/>
              </a:spcBef>
            </a:pPr>
            <a:r>
              <a:rPr lang="en-US" b="true" sz="1968">
                <a:solidFill>
                  <a:srgbClr val="035D61"/>
                </a:solidFill>
                <a:latin typeface="Montserrat Bold"/>
                <a:ea typeface="Montserrat Bold"/>
                <a:cs typeface="Montserrat Bold"/>
                <a:sym typeface="Montserrat Bold"/>
              </a:rPr>
              <a:t>DEFINITION</a:t>
            </a:r>
          </a:p>
        </p:txBody>
      </p:sp>
      <p:sp>
        <p:nvSpPr>
          <p:cNvPr name="TextBox 11" id="11"/>
          <p:cNvSpPr txBox="true"/>
          <p:nvPr/>
        </p:nvSpPr>
        <p:spPr>
          <a:xfrm rot="0">
            <a:off x="5252737" y="5438555"/>
            <a:ext cx="9795022" cy="2986223"/>
          </a:xfrm>
          <a:prstGeom prst="rect">
            <a:avLst/>
          </a:prstGeom>
        </p:spPr>
        <p:txBody>
          <a:bodyPr anchor="t" rtlCol="false" tIns="0" lIns="0" bIns="0" rIns="0">
            <a:spAutoFit/>
          </a:bodyPr>
          <a:lstStyle/>
          <a:p>
            <a:pPr algn="l">
              <a:lnSpc>
                <a:spcPts val="4021"/>
              </a:lnSpc>
              <a:spcBef>
                <a:spcPct val="0"/>
              </a:spcBef>
            </a:pPr>
            <a:r>
              <a:rPr lang="en-US" sz="2872">
                <a:solidFill>
                  <a:srgbClr val="000000"/>
                </a:solidFill>
                <a:latin typeface="Montserrat"/>
                <a:ea typeface="Montserrat"/>
                <a:cs typeface="Montserrat"/>
                <a:sym typeface="Montserrat"/>
              </a:rPr>
              <a:t>"Block" = Individual transaction record</a:t>
            </a:r>
          </a:p>
          <a:p>
            <a:pPr algn="l">
              <a:lnSpc>
                <a:spcPts val="4021"/>
              </a:lnSpc>
              <a:spcBef>
                <a:spcPct val="0"/>
              </a:spcBef>
            </a:pPr>
            <a:r>
              <a:rPr lang="en-US" sz="2872">
                <a:solidFill>
                  <a:srgbClr val="000000"/>
                </a:solidFill>
                <a:latin typeface="Montserrat"/>
                <a:ea typeface="Montserrat"/>
                <a:cs typeface="Montserrat"/>
                <a:sym typeface="Montserrat"/>
              </a:rPr>
              <a:t>"Chain" = Cryptographically linked sequence of blocks</a:t>
            </a:r>
          </a:p>
          <a:p>
            <a:pPr algn="l">
              <a:lnSpc>
                <a:spcPts val="4021"/>
              </a:lnSpc>
              <a:spcBef>
                <a:spcPct val="0"/>
              </a:spcBef>
            </a:pPr>
            <a:r>
              <a:rPr lang="en-US" sz="2872">
                <a:solidFill>
                  <a:srgbClr val="000000"/>
                </a:solidFill>
                <a:latin typeface="Montserrat"/>
                <a:ea typeface="Montserrat"/>
                <a:cs typeface="Montserrat"/>
                <a:sym typeface="Montserrat"/>
              </a:rPr>
              <a:t>Each block contains:</a:t>
            </a:r>
          </a:p>
          <a:p>
            <a:pPr algn="just" marL="620213" indent="-310106" lvl="1">
              <a:lnSpc>
                <a:spcPts val="4021"/>
              </a:lnSpc>
              <a:buFont typeface="Arial"/>
              <a:buChar char="•"/>
            </a:pPr>
            <a:r>
              <a:rPr lang="en-US" sz="2872">
                <a:solidFill>
                  <a:srgbClr val="000000"/>
                </a:solidFill>
                <a:latin typeface="Montserrat"/>
                <a:ea typeface="Montserrat"/>
                <a:cs typeface="Montserrat"/>
                <a:sym typeface="Montserrat"/>
              </a:rPr>
              <a:t>Transaction data</a:t>
            </a:r>
          </a:p>
          <a:p>
            <a:pPr algn="just" marL="620213" indent="-310106" lvl="1">
              <a:lnSpc>
                <a:spcPts val="4021"/>
              </a:lnSpc>
              <a:buFont typeface="Arial"/>
              <a:buChar char="•"/>
            </a:pPr>
            <a:r>
              <a:rPr lang="en-US" sz="2872">
                <a:solidFill>
                  <a:srgbClr val="000000"/>
                </a:solidFill>
                <a:latin typeface="Montserrat"/>
                <a:ea typeface="Montserrat"/>
                <a:cs typeface="Montserrat"/>
                <a:sym typeface="Montserrat"/>
              </a:rPr>
              <a:t>Timestamp</a:t>
            </a:r>
          </a:p>
          <a:p>
            <a:pPr algn="just" marL="620213" indent="-310106" lvl="1">
              <a:lnSpc>
                <a:spcPts val="4021"/>
              </a:lnSpc>
              <a:buFont typeface="Arial"/>
              <a:buChar char="•"/>
            </a:pPr>
            <a:r>
              <a:rPr lang="en-US" sz="2872">
                <a:solidFill>
                  <a:srgbClr val="000000"/>
                </a:solidFill>
                <a:latin typeface="Montserrat"/>
                <a:ea typeface="Montserrat"/>
                <a:cs typeface="Montserrat"/>
                <a:sym typeface="Montserrat"/>
              </a:rPr>
              <a:t>Hash + Previous hash</a:t>
            </a:r>
          </a:p>
        </p:txBody>
      </p:sp>
      <p:sp>
        <p:nvSpPr>
          <p:cNvPr name="TextBox 12" id="12"/>
          <p:cNvSpPr txBox="true"/>
          <p:nvPr/>
        </p:nvSpPr>
        <p:spPr>
          <a:xfrm rot="0">
            <a:off x="3346160" y="1063020"/>
            <a:ext cx="11248919" cy="1587492"/>
          </a:xfrm>
          <a:prstGeom prst="rect">
            <a:avLst/>
          </a:prstGeom>
        </p:spPr>
        <p:txBody>
          <a:bodyPr anchor="t" rtlCol="false" tIns="0" lIns="0" bIns="0" rIns="0">
            <a:spAutoFit/>
          </a:bodyPr>
          <a:lstStyle/>
          <a:p>
            <a:pPr algn="ctr">
              <a:lnSpc>
                <a:spcPts val="11620"/>
              </a:lnSpc>
              <a:spcBef>
                <a:spcPct val="0"/>
              </a:spcBef>
            </a:pPr>
            <a:r>
              <a:rPr lang="en-US" b="true" sz="8300" spc="-639">
                <a:solidFill>
                  <a:srgbClr val="000000"/>
                </a:solidFill>
                <a:latin typeface="Akzidenz-Grotesk Bold"/>
                <a:ea typeface="Akzidenz-Grotesk Bold"/>
                <a:cs typeface="Akzidenz-Grotesk Bold"/>
                <a:sym typeface="Akzidenz-Grotesk Bold"/>
              </a:rPr>
              <a:t>What is Blockchain?</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9528" y="5200430"/>
            <a:ext cx="1179056" cy="5251494"/>
            <a:chOff x="0" y="0"/>
            <a:chExt cx="138247" cy="615750"/>
          </a:xfrm>
        </p:grpSpPr>
        <p:sp>
          <p:nvSpPr>
            <p:cNvPr name="Freeform 3" id="3"/>
            <p:cNvSpPr/>
            <p:nvPr/>
          </p:nvSpPr>
          <p:spPr>
            <a:xfrm flipH="false" flipV="false" rot="0">
              <a:off x="0" y="0"/>
              <a:ext cx="138247" cy="615750"/>
            </a:xfrm>
            <a:custGeom>
              <a:avLst/>
              <a:gdLst/>
              <a:ahLst/>
              <a:cxnLst/>
              <a:rect r="r" b="b" t="t" l="l"/>
              <a:pathLst>
                <a:path h="615750" w="138247">
                  <a:moveTo>
                    <a:pt x="0" y="0"/>
                  </a:moveTo>
                  <a:lnTo>
                    <a:pt x="138247" y="0"/>
                  </a:lnTo>
                  <a:lnTo>
                    <a:pt x="138247" y="615750"/>
                  </a:lnTo>
                  <a:lnTo>
                    <a:pt x="0" y="615750"/>
                  </a:lnTo>
                  <a:close/>
                </a:path>
              </a:pathLst>
            </a:custGeom>
            <a:gradFill rotWithShape="true">
              <a:gsLst>
                <a:gs pos="0">
                  <a:srgbClr val="123D33">
                    <a:alpha val="100000"/>
                  </a:srgbClr>
                </a:gs>
                <a:gs pos="50000">
                  <a:srgbClr val="106861">
                    <a:alpha val="100000"/>
                  </a:srgbClr>
                </a:gs>
                <a:gs pos="100000">
                  <a:srgbClr val="CCDBDB">
                    <a:alpha val="100000"/>
                  </a:srgbClr>
                </a:gs>
              </a:gsLst>
              <a:lin ang="5400000"/>
            </a:gradFill>
          </p:spPr>
        </p:sp>
        <p:sp>
          <p:nvSpPr>
            <p:cNvPr name="TextBox 4" id="4"/>
            <p:cNvSpPr txBox="true"/>
            <p:nvPr/>
          </p:nvSpPr>
          <p:spPr>
            <a:xfrm>
              <a:off x="0" y="-9525"/>
              <a:ext cx="138247" cy="625275"/>
            </a:xfrm>
            <a:prstGeom prst="rect">
              <a:avLst/>
            </a:prstGeom>
          </p:spPr>
          <p:txBody>
            <a:bodyPr anchor="ctr" rtlCol="false" tIns="50800" lIns="50800" bIns="50800" rIns="50800"/>
            <a:lstStyle/>
            <a:p>
              <a:pPr algn="ctr">
                <a:lnSpc>
                  <a:spcPts val="1300"/>
                </a:lnSpc>
              </a:pPr>
            </a:p>
          </p:txBody>
        </p:sp>
      </p:grpSp>
      <p:sp>
        <p:nvSpPr>
          <p:cNvPr name="AutoShape 5" id="5"/>
          <p:cNvSpPr/>
          <p:nvPr/>
        </p:nvSpPr>
        <p:spPr>
          <a:xfrm>
            <a:off x="850101" y="3748503"/>
            <a:ext cx="0" cy="6538497"/>
          </a:xfrm>
          <a:prstGeom prst="line">
            <a:avLst/>
          </a:prstGeom>
          <a:ln cap="rnd" w="28575">
            <a:solidFill>
              <a:srgbClr val="232323">
                <a:alpha val="40000"/>
              </a:srgbClr>
            </a:solidFill>
            <a:prstDash val="solid"/>
            <a:headEnd type="none" len="sm" w="sm"/>
            <a:tailEnd type="none" len="sm" w="sm"/>
          </a:ln>
        </p:spPr>
      </p:sp>
      <p:sp>
        <p:nvSpPr>
          <p:cNvPr name="AutoShape 6" id="6"/>
          <p:cNvSpPr/>
          <p:nvPr/>
        </p:nvSpPr>
        <p:spPr>
          <a:xfrm flipH="true" flipV="true">
            <a:off x="-2709691" y="4259392"/>
            <a:ext cx="4164402" cy="0"/>
          </a:xfrm>
          <a:prstGeom prst="line">
            <a:avLst/>
          </a:prstGeom>
          <a:ln cap="rnd" w="28575">
            <a:solidFill>
              <a:srgbClr val="232323">
                <a:alpha val="40000"/>
              </a:srgbClr>
            </a:solidFill>
            <a:prstDash val="solid"/>
            <a:headEnd type="none" len="sm" w="sm"/>
            <a:tailEnd type="none" len="sm" w="sm"/>
          </a:ln>
        </p:spPr>
      </p:sp>
      <p:sp>
        <p:nvSpPr>
          <p:cNvPr name="Freeform 7" id="7"/>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5400000">
            <a:off x="3072137" y="3941489"/>
            <a:ext cx="882322" cy="1812472"/>
          </a:xfrm>
          <a:custGeom>
            <a:avLst/>
            <a:gdLst/>
            <a:ahLst/>
            <a:cxnLst/>
            <a:rect r="r" b="b" t="t" l="l"/>
            <a:pathLst>
              <a:path h="1812472" w="882322">
                <a:moveTo>
                  <a:pt x="0" y="0"/>
                </a:moveTo>
                <a:lnTo>
                  <a:pt x="882323" y="0"/>
                </a:lnTo>
                <a:lnTo>
                  <a:pt x="882323" y="1812472"/>
                </a:lnTo>
                <a:lnTo>
                  <a:pt x="0" y="1812472"/>
                </a:lnTo>
                <a:lnTo>
                  <a:pt x="0" y="0"/>
                </a:lnTo>
                <a:close/>
              </a:path>
            </a:pathLst>
          </a:custGeom>
          <a:blipFill>
            <a:blip r:embed="rId4">
              <a:extLst>
                <a:ext uri="{96DAC541-7B7A-43D3-8B79-37D633B846F1}">
                  <asvg:svgBlip xmlns:asvg="http://schemas.microsoft.com/office/drawing/2016/SVG/main" r:embed="rId5"/>
                </a:ext>
              </a:extLst>
            </a:blip>
            <a:stretch>
              <a:fillRect l="-105420" t="0" r="0" b="0"/>
            </a:stretch>
          </a:blipFill>
          <a:ln cap="sq">
            <a:noFill/>
            <a:prstDash val="solid"/>
            <a:miter/>
          </a:ln>
        </p:spPr>
      </p:sp>
      <p:sp>
        <p:nvSpPr>
          <p:cNvPr name="Freeform 9" id="9"/>
          <p:cNvSpPr/>
          <p:nvPr/>
        </p:nvSpPr>
        <p:spPr>
          <a:xfrm flipH="false" flipV="false" rot="-5400000">
            <a:off x="2688574" y="4488972"/>
            <a:ext cx="1599828" cy="1599828"/>
          </a:xfrm>
          <a:custGeom>
            <a:avLst/>
            <a:gdLst/>
            <a:ahLst/>
            <a:cxnLst/>
            <a:rect r="r" b="b" t="t" l="l"/>
            <a:pathLst>
              <a:path h="1599828" w="1599828">
                <a:moveTo>
                  <a:pt x="0" y="0"/>
                </a:moveTo>
                <a:lnTo>
                  <a:pt x="1599827" y="0"/>
                </a:lnTo>
                <a:lnTo>
                  <a:pt x="1599827" y="1599828"/>
                </a:lnTo>
                <a:lnTo>
                  <a:pt x="0" y="15998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AutoShape 10" id="10"/>
          <p:cNvSpPr/>
          <p:nvPr/>
        </p:nvSpPr>
        <p:spPr>
          <a:xfrm>
            <a:off x="3513298" y="6088800"/>
            <a:ext cx="0" cy="406475"/>
          </a:xfrm>
          <a:prstGeom prst="line">
            <a:avLst/>
          </a:prstGeom>
          <a:ln cap="rnd" w="28575">
            <a:solidFill>
              <a:srgbClr val="CCDBDB"/>
            </a:solidFill>
            <a:prstDash val="sysDot"/>
            <a:headEnd type="none" len="sm" w="sm"/>
            <a:tailEnd type="oval" len="lg" w="lg"/>
          </a:ln>
        </p:spPr>
      </p:sp>
      <p:sp>
        <p:nvSpPr>
          <p:cNvPr name="Freeform 11" id="11"/>
          <p:cNvSpPr/>
          <p:nvPr/>
        </p:nvSpPr>
        <p:spPr>
          <a:xfrm flipH="false" flipV="false" rot="0">
            <a:off x="3132324" y="4925353"/>
            <a:ext cx="761950" cy="749481"/>
          </a:xfrm>
          <a:custGeom>
            <a:avLst/>
            <a:gdLst/>
            <a:ahLst/>
            <a:cxnLst/>
            <a:rect r="r" b="b" t="t" l="l"/>
            <a:pathLst>
              <a:path h="749481" w="761950">
                <a:moveTo>
                  <a:pt x="0" y="0"/>
                </a:moveTo>
                <a:lnTo>
                  <a:pt x="761949" y="0"/>
                </a:lnTo>
                <a:lnTo>
                  <a:pt x="761949" y="749481"/>
                </a:lnTo>
                <a:lnTo>
                  <a:pt x="0" y="7494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3435257" y="4945269"/>
            <a:ext cx="289679" cy="338267"/>
          </a:xfrm>
          <a:custGeom>
            <a:avLst/>
            <a:gdLst/>
            <a:ahLst/>
            <a:cxnLst/>
            <a:rect r="r" b="b" t="t" l="l"/>
            <a:pathLst>
              <a:path h="338267" w="289679">
                <a:moveTo>
                  <a:pt x="0" y="0"/>
                </a:moveTo>
                <a:lnTo>
                  <a:pt x="289680" y="0"/>
                </a:lnTo>
                <a:lnTo>
                  <a:pt x="289680" y="338266"/>
                </a:lnTo>
                <a:lnTo>
                  <a:pt x="0" y="3382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2618207" y="6561401"/>
            <a:ext cx="1790184" cy="286770"/>
          </a:xfrm>
          <a:prstGeom prst="rect">
            <a:avLst/>
          </a:prstGeom>
        </p:spPr>
        <p:txBody>
          <a:bodyPr anchor="t" rtlCol="false" tIns="0" lIns="0" bIns="0" rIns="0">
            <a:spAutoFit/>
          </a:bodyPr>
          <a:lstStyle/>
          <a:p>
            <a:pPr algn="ctr" marL="0" indent="0" lvl="0">
              <a:lnSpc>
                <a:spcPts val="2304"/>
              </a:lnSpc>
              <a:spcBef>
                <a:spcPct val="0"/>
              </a:spcBef>
            </a:pPr>
            <a:r>
              <a:rPr lang="en-US" sz="1800">
                <a:solidFill>
                  <a:srgbClr val="000000"/>
                </a:solidFill>
                <a:latin typeface="Montserrat"/>
                <a:ea typeface="Montserrat"/>
                <a:cs typeface="Montserrat"/>
                <a:sym typeface="Montserrat"/>
              </a:rPr>
              <a:t>Transparency</a:t>
            </a:r>
          </a:p>
        </p:txBody>
      </p:sp>
      <p:sp>
        <p:nvSpPr>
          <p:cNvPr name="TextBox 14" id="14"/>
          <p:cNvSpPr txBox="true"/>
          <p:nvPr/>
        </p:nvSpPr>
        <p:spPr>
          <a:xfrm rot="0">
            <a:off x="2461839" y="6962745"/>
            <a:ext cx="2056596" cy="863432"/>
          </a:xfrm>
          <a:prstGeom prst="rect">
            <a:avLst/>
          </a:prstGeom>
        </p:spPr>
        <p:txBody>
          <a:bodyPr anchor="t" rtlCol="false" tIns="0" lIns="0" bIns="0" rIns="0">
            <a:spAutoFit/>
          </a:bodyPr>
          <a:lstStyle/>
          <a:p>
            <a:pPr algn="ctr" marL="0" indent="0" lvl="0">
              <a:lnSpc>
                <a:spcPts val="1719"/>
              </a:lnSpc>
              <a:spcBef>
                <a:spcPct val="0"/>
              </a:spcBef>
            </a:pPr>
            <a:r>
              <a:rPr lang="en-US" sz="1343">
                <a:solidFill>
                  <a:srgbClr val="000000"/>
                </a:solidFill>
                <a:latin typeface="Montserrat"/>
                <a:ea typeface="Montserrat"/>
                <a:cs typeface="Montserrat"/>
                <a:sym typeface="Montserrat"/>
              </a:rPr>
              <a:t>Everyone in the network can see and verify transactions, increasing trust.</a:t>
            </a:r>
          </a:p>
        </p:txBody>
      </p:sp>
      <p:sp>
        <p:nvSpPr>
          <p:cNvPr name="TextBox 15" id="15"/>
          <p:cNvSpPr txBox="true"/>
          <p:nvPr/>
        </p:nvSpPr>
        <p:spPr>
          <a:xfrm rot="0">
            <a:off x="6540163" y="2823403"/>
            <a:ext cx="5207675" cy="423069"/>
          </a:xfrm>
          <a:prstGeom prst="rect">
            <a:avLst/>
          </a:prstGeom>
        </p:spPr>
        <p:txBody>
          <a:bodyPr anchor="t" rtlCol="false" tIns="0" lIns="0" bIns="0" rIns="0">
            <a:spAutoFit/>
          </a:bodyPr>
          <a:lstStyle/>
          <a:p>
            <a:pPr algn="ctr">
              <a:lnSpc>
                <a:spcPts val="3456"/>
              </a:lnSpc>
              <a:spcBef>
                <a:spcPct val="0"/>
              </a:spcBef>
            </a:pPr>
            <a:r>
              <a:rPr lang="en-US" sz="2468">
                <a:solidFill>
                  <a:srgbClr val="123D33"/>
                </a:solidFill>
                <a:latin typeface="League Spartan"/>
                <a:ea typeface="League Spartan"/>
                <a:cs typeface="League Spartan"/>
                <a:sym typeface="League Spartan"/>
              </a:rPr>
              <a:t>KEY FEATURES OF BLOCKCHAIN</a:t>
            </a:r>
          </a:p>
        </p:txBody>
      </p:sp>
      <p:sp>
        <p:nvSpPr>
          <p:cNvPr name="TextBox 16" id="16"/>
          <p:cNvSpPr txBox="true"/>
          <p:nvPr/>
        </p:nvSpPr>
        <p:spPr>
          <a:xfrm rot="0">
            <a:off x="4616633" y="1283536"/>
            <a:ext cx="9054733" cy="1587492"/>
          </a:xfrm>
          <a:prstGeom prst="rect">
            <a:avLst/>
          </a:prstGeom>
        </p:spPr>
        <p:txBody>
          <a:bodyPr anchor="t" rtlCol="false" tIns="0" lIns="0" bIns="0" rIns="0">
            <a:spAutoFit/>
          </a:bodyPr>
          <a:lstStyle/>
          <a:p>
            <a:pPr algn="ctr">
              <a:lnSpc>
                <a:spcPts val="11620"/>
              </a:lnSpc>
              <a:spcBef>
                <a:spcPct val="0"/>
              </a:spcBef>
            </a:pPr>
            <a:r>
              <a:rPr lang="en-US" b="true" sz="8300" spc="-639">
                <a:solidFill>
                  <a:srgbClr val="000000"/>
                </a:solidFill>
                <a:latin typeface="Akzidenz-Grotesk Bold"/>
                <a:ea typeface="Akzidenz-Grotesk Bold"/>
                <a:cs typeface="Akzidenz-Grotesk Bold"/>
                <a:sym typeface="Akzidenz-Grotesk Bold"/>
              </a:rPr>
              <a:t>What is Blockchain?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9528" y="5200430"/>
            <a:ext cx="1179056" cy="5251494"/>
            <a:chOff x="0" y="0"/>
            <a:chExt cx="138247" cy="615750"/>
          </a:xfrm>
        </p:grpSpPr>
        <p:sp>
          <p:nvSpPr>
            <p:cNvPr name="Freeform 3" id="3"/>
            <p:cNvSpPr/>
            <p:nvPr/>
          </p:nvSpPr>
          <p:spPr>
            <a:xfrm flipH="false" flipV="false" rot="0">
              <a:off x="0" y="0"/>
              <a:ext cx="138247" cy="615750"/>
            </a:xfrm>
            <a:custGeom>
              <a:avLst/>
              <a:gdLst/>
              <a:ahLst/>
              <a:cxnLst/>
              <a:rect r="r" b="b" t="t" l="l"/>
              <a:pathLst>
                <a:path h="615750" w="138247">
                  <a:moveTo>
                    <a:pt x="0" y="0"/>
                  </a:moveTo>
                  <a:lnTo>
                    <a:pt x="138247" y="0"/>
                  </a:lnTo>
                  <a:lnTo>
                    <a:pt x="138247" y="615750"/>
                  </a:lnTo>
                  <a:lnTo>
                    <a:pt x="0" y="615750"/>
                  </a:lnTo>
                  <a:close/>
                </a:path>
              </a:pathLst>
            </a:custGeom>
            <a:gradFill rotWithShape="true">
              <a:gsLst>
                <a:gs pos="0">
                  <a:srgbClr val="123D33">
                    <a:alpha val="100000"/>
                  </a:srgbClr>
                </a:gs>
                <a:gs pos="50000">
                  <a:srgbClr val="106861">
                    <a:alpha val="100000"/>
                  </a:srgbClr>
                </a:gs>
                <a:gs pos="100000">
                  <a:srgbClr val="CCDBDB">
                    <a:alpha val="100000"/>
                  </a:srgbClr>
                </a:gs>
              </a:gsLst>
              <a:lin ang="5400000"/>
            </a:gradFill>
          </p:spPr>
        </p:sp>
        <p:sp>
          <p:nvSpPr>
            <p:cNvPr name="TextBox 4" id="4"/>
            <p:cNvSpPr txBox="true"/>
            <p:nvPr/>
          </p:nvSpPr>
          <p:spPr>
            <a:xfrm>
              <a:off x="0" y="-9525"/>
              <a:ext cx="138247" cy="625275"/>
            </a:xfrm>
            <a:prstGeom prst="rect">
              <a:avLst/>
            </a:prstGeom>
          </p:spPr>
          <p:txBody>
            <a:bodyPr anchor="ctr" rtlCol="false" tIns="50800" lIns="50800" bIns="50800" rIns="50800"/>
            <a:lstStyle/>
            <a:p>
              <a:pPr algn="ctr">
                <a:lnSpc>
                  <a:spcPts val="1300"/>
                </a:lnSpc>
              </a:pPr>
            </a:p>
          </p:txBody>
        </p:sp>
      </p:grpSp>
      <p:sp>
        <p:nvSpPr>
          <p:cNvPr name="AutoShape 5" id="5"/>
          <p:cNvSpPr/>
          <p:nvPr/>
        </p:nvSpPr>
        <p:spPr>
          <a:xfrm>
            <a:off x="850101" y="3748503"/>
            <a:ext cx="0" cy="6538497"/>
          </a:xfrm>
          <a:prstGeom prst="line">
            <a:avLst/>
          </a:prstGeom>
          <a:ln cap="rnd" w="28575">
            <a:solidFill>
              <a:srgbClr val="232323">
                <a:alpha val="40000"/>
              </a:srgbClr>
            </a:solidFill>
            <a:prstDash val="solid"/>
            <a:headEnd type="none" len="sm" w="sm"/>
            <a:tailEnd type="none" len="sm" w="sm"/>
          </a:ln>
        </p:spPr>
      </p:sp>
      <p:sp>
        <p:nvSpPr>
          <p:cNvPr name="AutoShape 6" id="6"/>
          <p:cNvSpPr/>
          <p:nvPr/>
        </p:nvSpPr>
        <p:spPr>
          <a:xfrm flipH="true" flipV="true">
            <a:off x="-2709691" y="4259392"/>
            <a:ext cx="4164402" cy="0"/>
          </a:xfrm>
          <a:prstGeom prst="line">
            <a:avLst/>
          </a:prstGeom>
          <a:ln cap="rnd" w="28575">
            <a:solidFill>
              <a:srgbClr val="232323">
                <a:alpha val="40000"/>
              </a:srgbClr>
            </a:solidFill>
            <a:prstDash val="solid"/>
            <a:headEnd type="none" len="sm" w="sm"/>
            <a:tailEnd type="none" len="sm" w="sm"/>
          </a:ln>
        </p:spPr>
      </p:sp>
      <p:sp>
        <p:nvSpPr>
          <p:cNvPr name="Freeform 7" id="7"/>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5400000">
            <a:off x="3072137" y="3941489"/>
            <a:ext cx="882322" cy="1812472"/>
          </a:xfrm>
          <a:custGeom>
            <a:avLst/>
            <a:gdLst/>
            <a:ahLst/>
            <a:cxnLst/>
            <a:rect r="r" b="b" t="t" l="l"/>
            <a:pathLst>
              <a:path h="1812472" w="882322">
                <a:moveTo>
                  <a:pt x="0" y="0"/>
                </a:moveTo>
                <a:lnTo>
                  <a:pt x="882323" y="0"/>
                </a:lnTo>
                <a:lnTo>
                  <a:pt x="882323" y="1812472"/>
                </a:lnTo>
                <a:lnTo>
                  <a:pt x="0" y="1812472"/>
                </a:lnTo>
                <a:lnTo>
                  <a:pt x="0" y="0"/>
                </a:lnTo>
                <a:close/>
              </a:path>
            </a:pathLst>
          </a:custGeom>
          <a:blipFill>
            <a:blip r:embed="rId4">
              <a:extLst>
                <a:ext uri="{96DAC541-7B7A-43D3-8B79-37D633B846F1}">
                  <asvg:svgBlip xmlns:asvg="http://schemas.microsoft.com/office/drawing/2016/SVG/main" r:embed="rId5"/>
                </a:ext>
              </a:extLst>
            </a:blip>
            <a:stretch>
              <a:fillRect l="-105420" t="0" r="0" b="0"/>
            </a:stretch>
          </a:blipFill>
          <a:ln cap="sq">
            <a:noFill/>
            <a:prstDash val="solid"/>
            <a:miter/>
          </a:ln>
        </p:spPr>
      </p:sp>
      <p:sp>
        <p:nvSpPr>
          <p:cNvPr name="Freeform 9" id="9"/>
          <p:cNvSpPr/>
          <p:nvPr/>
        </p:nvSpPr>
        <p:spPr>
          <a:xfrm flipH="false" flipV="false" rot="-5400000">
            <a:off x="2688574" y="4488972"/>
            <a:ext cx="1599828" cy="1599828"/>
          </a:xfrm>
          <a:custGeom>
            <a:avLst/>
            <a:gdLst/>
            <a:ahLst/>
            <a:cxnLst/>
            <a:rect r="r" b="b" t="t" l="l"/>
            <a:pathLst>
              <a:path h="1599828" w="1599828">
                <a:moveTo>
                  <a:pt x="0" y="0"/>
                </a:moveTo>
                <a:lnTo>
                  <a:pt x="1599827" y="0"/>
                </a:lnTo>
                <a:lnTo>
                  <a:pt x="1599827" y="1599828"/>
                </a:lnTo>
                <a:lnTo>
                  <a:pt x="0" y="15998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AutoShape 10" id="10"/>
          <p:cNvSpPr/>
          <p:nvPr/>
        </p:nvSpPr>
        <p:spPr>
          <a:xfrm>
            <a:off x="3513298" y="6088800"/>
            <a:ext cx="0" cy="406475"/>
          </a:xfrm>
          <a:prstGeom prst="line">
            <a:avLst/>
          </a:prstGeom>
          <a:ln cap="rnd" w="28575">
            <a:solidFill>
              <a:srgbClr val="CCDBDB"/>
            </a:solidFill>
            <a:prstDash val="sysDot"/>
            <a:headEnd type="none" len="sm" w="sm"/>
            <a:tailEnd type="oval" len="lg" w="lg"/>
          </a:ln>
        </p:spPr>
      </p:sp>
      <p:sp>
        <p:nvSpPr>
          <p:cNvPr name="Freeform 11" id="11"/>
          <p:cNvSpPr/>
          <p:nvPr/>
        </p:nvSpPr>
        <p:spPr>
          <a:xfrm flipH="false" flipV="false" rot="-5400000">
            <a:off x="5528753" y="3941489"/>
            <a:ext cx="882322" cy="1812472"/>
          </a:xfrm>
          <a:custGeom>
            <a:avLst/>
            <a:gdLst/>
            <a:ahLst/>
            <a:cxnLst/>
            <a:rect r="r" b="b" t="t" l="l"/>
            <a:pathLst>
              <a:path h="1812472" w="882322">
                <a:moveTo>
                  <a:pt x="0" y="0"/>
                </a:moveTo>
                <a:lnTo>
                  <a:pt x="882323" y="0"/>
                </a:lnTo>
                <a:lnTo>
                  <a:pt x="882323" y="1812472"/>
                </a:lnTo>
                <a:lnTo>
                  <a:pt x="0" y="1812472"/>
                </a:lnTo>
                <a:lnTo>
                  <a:pt x="0" y="0"/>
                </a:lnTo>
                <a:close/>
              </a:path>
            </a:pathLst>
          </a:custGeom>
          <a:blipFill>
            <a:blip r:embed="rId8">
              <a:extLst>
                <a:ext uri="{96DAC541-7B7A-43D3-8B79-37D633B846F1}">
                  <asvg:svgBlip xmlns:asvg="http://schemas.microsoft.com/office/drawing/2016/SVG/main" r:embed="rId9"/>
                </a:ext>
              </a:extLst>
            </a:blip>
            <a:stretch>
              <a:fillRect l="-105420" t="0" r="0" b="0"/>
            </a:stretch>
          </a:blipFill>
          <a:ln cap="sq">
            <a:noFill/>
            <a:prstDash val="solid"/>
            <a:miter/>
          </a:ln>
        </p:spPr>
      </p:sp>
      <p:sp>
        <p:nvSpPr>
          <p:cNvPr name="Freeform 12" id="12"/>
          <p:cNvSpPr/>
          <p:nvPr/>
        </p:nvSpPr>
        <p:spPr>
          <a:xfrm flipH="false" flipV="false" rot="-5400000">
            <a:off x="5145190" y="4488972"/>
            <a:ext cx="1599828" cy="1599828"/>
          </a:xfrm>
          <a:custGeom>
            <a:avLst/>
            <a:gdLst/>
            <a:ahLst/>
            <a:cxnLst/>
            <a:rect r="r" b="b" t="t" l="l"/>
            <a:pathLst>
              <a:path h="1599828" w="1599828">
                <a:moveTo>
                  <a:pt x="0" y="0"/>
                </a:moveTo>
                <a:lnTo>
                  <a:pt x="1599827" y="0"/>
                </a:lnTo>
                <a:lnTo>
                  <a:pt x="1599827" y="1599828"/>
                </a:lnTo>
                <a:lnTo>
                  <a:pt x="0" y="15998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AutoShape 13" id="13"/>
          <p:cNvSpPr/>
          <p:nvPr/>
        </p:nvSpPr>
        <p:spPr>
          <a:xfrm>
            <a:off x="5969914" y="6088800"/>
            <a:ext cx="0" cy="406475"/>
          </a:xfrm>
          <a:prstGeom prst="line">
            <a:avLst/>
          </a:prstGeom>
          <a:ln cap="rnd" w="28575">
            <a:solidFill>
              <a:srgbClr val="8EA792"/>
            </a:solidFill>
            <a:prstDash val="sysDot"/>
            <a:headEnd type="none" len="sm" w="sm"/>
            <a:tailEnd type="oval" len="lg" w="lg"/>
          </a:ln>
        </p:spPr>
      </p:sp>
      <p:sp>
        <p:nvSpPr>
          <p:cNvPr name="Freeform 14" id="14"/>
          <p:cNvSpPr/>
          <p:nvPr/>
        </p:nvSpPr>
        <p:spPr>
          <a:xfrm flipH="false" flipV="false" rot="0">
            <a:off x="5607523" y="4879893"/>
            <a:ext cx="717750" cy="807285"/>
          </a:xfrm>
          <a:custGeom>
            <a:avLst/>
            <a:gdLst/>
            <a:ahLst/>
            <a:cxnLst/>
            <a:rect r="r" b="b" t="t" l="l"/>
            <a:pathLst>
              <a:path h="807285" w="717750">
                <a:moveTo>
                  <a:pt x="0" y="0"/>
                </a:moveTo>
                <a:lnTo>
                  <a:pt x="717749" y="0"/>
                </a:lnTo>
                <a:lnTo>
                  <a:pt x="717749" y="807285"/>
                </a:lnTo>
                <a:lnTo>
                  <a:pt x="0" y="8072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3132324" y="4925353"/>
            <a:ext cx="761950" cy="749481"/>
          </a:xfrm>
          <a:custGeom>
            <a:avLst/>
            <a:gdLst/>
            <a:ahLst/>
            <a:cxnLst/>
            <a:rect r="r" b="b" t="t" l="l"/>
            <a:pathLst>
              <a:path h="749481" w="761950">
                <a:moveTo>
                  <a:pt x="0" y="0"/>
                </a:moveTo>
                <a:lnTo>
                  <a:pt x="761949" y="0"/>
                </a:lnTo>
                <a:lnTo>
                  <a:pt x="761949" y="749481"/>
                </a:lnTo>
                <a:lnTo>
                  <a:pt x="0" y="74948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3435257" y="4945269"/>
            <a:ext cx="289679" cy="338267"/>
          </a:xfrm>
          <a:custGeom>
            <a:avLst/>
            <a:gdLst/>
            <a:ahLst/>
            <a:cxnLst/>
            <a:rect r="r" b="b" t="t" l="l"/>
            <a:pathLst>
              <a:path h="338267" w="289679">
                <a:moveTo>
                  <a:pt x="0" y="0"/>
                </a:moveTo>
                <a:lnTo>
                  <a:pt x="289680" y="0"/>
                </a:lnTo>
                <a:lnTo>
                  <a:pt x="289680" y="338266"/>
                </a:lnTo>
                <a:lnTo>
                  <a:pt x="0" y="33826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7" id="17"/>
          <p:cNvSpPr txBox="true"/>
          <p:nvPr/>
        </p:nvSpPr>
        <p:spPr>
          <a:xfrm rot="0">
            <a:off x="2618207" y="6561401"/>
            <a:ext cx="1790184" cy="286770"/>
          </a:xfrm>
          <a:prstGeom prst="rect">
            <a:avLst/>
          </a:prstGeom>
        </p:spPr>
        <p:txBody>
          <a:bodyPr anchor="t" rtlCol="false" tIns="0" lIns="0" bIns="0" rIns="0">
            <a:spAutoFit/>
          </a:bodyPr>
          <a:lstStyle/>
          <a:p>
            <a:pPr algn="ctr" marL="0" indent="0" lvl="0">
              <a:lnSpc>
                <a:spcPts val="2304"/>
              </a:lnSpc>
              <a:spcBef>
                <a:spcPct val="0"/>
              </a:spcBef>
            </a:pPr>
            <a:r>
              <a:rPr lang="en-US" sz="1800">
                <a:solidFill>
                  <a:srgbClr val="000000"/>
                </a:solidFill>
                <a:latin typeface="Montserrat"/>
                <a:ea typeface="Montserrat"/>
                <a:cs typeface="Montserrat"/>
                <a:sym typeface="Montserrat"/>
              </a:rPr>
              <a:t>Transparency</a:t>
            </a:r>
          </a:p>
        </p:txBody>
      </p:sp>
      <p:sp>
        <p:nvSpPr>
          <p:cNvPr name="TextBox 18" id="18"/>
          <p:cNvSpPr txBox="true"/>
          <p:nvPr/>
        </p:nvSpPr>
        <p:spPr>
          <a:xfrm rot="0">
            <a:off x="5108019" y="6561324"/>
            <a:ext cx="1790184" cy="286770"/>
          </a:xfrm>
          <a:prstGeom prst="rect">
            <a:avLst/>
          </a:prstGeom>
        </p:spPr>
        <p:txBody>
          <a:bodyPr anchor="t" rtlCol="false" tIns="0" lIns="0" bIns="0" rIns="0">
            <a:spAutoFit/>
          </a:bodyPr>
          <a:lstStyle/>
          <a:p>
            <a:pPr algn="ctr" marL="0" indent="0" lvl="0">
              <a:lnSpc>
                <a:spcPts val="2304"/>
              </a:lnSpc>
              <a:spcBef>
                <a:spcPct val="0"/>
              </a:spcBef>
            </a:pPr>
            <a:r>
              <a:rPr lang="en-US" sz="1800">
                <a:solidFill>
                  <a:srgbClr val="000000"/>
                </a:solidFill>
                <a:latin typeface="Montserrat"/>
                <a:ea typeface="Montserrat"/>
                <a:cs typeface="Montserrat"/>
                <a:sym typeface="Montserrat"/>
              </a:rPr>
              <a:t>Security</a:t>
            </a:r>
          </a:p>
        </p:txBody>
      </p:sp>
      <p:sp>
        <p:nvSpPr>
          <p:cNvPr name="TextBox 19" id="19"/>
          <p:cNvSpPr txBox="true"/>
          <p:nvPr/>
        </p:nvSpPr>
        <p:spPr>
          <a:xfrm rot="0">
            <a:off x="2461839" y="6962745"/>
            <a:ext cx="2056596" cy="863432"/>
          </a:xfrm>
          <a:prstGeom prst="rect">
            <a:avLst/>
          </a:prstGeom>
        </p:spPr>
        <p:txBody>
          <a:bodyPr anchor="t" rtlCol="false" tIns="0" lIns="0" bIns="0" rIns="0">
            <a:spAutoFit/>
          </a:bodyPr>
          <a:lstStyle/>
          <a:p>
            <a:pPr algn="ctr" marL="0" indent="0" lvl="0">
              <a:lnSpc>
                <a:spcPts val="1719"/>
              </a:lnSpc>
              <a:spcBef>
                <a:spcPct val="0"/>
              </a:spcBef>
            </a:pPr>
            <a:r>
              <a:rPr lang="en-US" sz="1343">
                <a:solidFill>
                  <a:srgbClr val="000000"/>
                </a:solidFill>
                <a:latin typeface="Montserrat"/>
                <a:ea typeface="Montserrat"/>
                <a:cs typeface="Montserrat"/>
                <a:sym typeface="Montserrat"/>
              </a:rPr>
              <a:t>Everyone in the network can see and verify transactions, increasing trust.</a:t>
            </a:r>
          </a:p>
        </p:txBody>
      </p:sp>
      <p:sp>
        <p:nvSpPr>
          <p:cNvPr name="TextBox 20" id="20"/>
          <p:cNvSpPr txBox="true"/>
          <p:nvPr/>
        </p:nvSpPr>
        <p:spPr>
          <a:xfrm rot="0">
            <a:off x="4916806" y="6962745"/>
            <a:ext cx="2056596" cy="863432"/>
          </a:xfrm>
          <a:prstGeom prst="rect">
            <a:avLst/>
          </a:prstGeom>
        </p:spPr>
        <p:txBody>
          <a:bodyPr anchor="t" rtlCol="false" tIns="0" lIns="0" bIns="0" rIns="0">
            <a:spAutoFit/>
          </a:bodyPr>
          <a:lstStyle/>
          <a:p>
            <a:pPr algn="ctr" marL="0" indent="0" lvl="0">
              <a:lnSpc>
                <a:spcPts val="1719"/>
              </a:lnSpc>
              <a:spcBef>
                <a:spcPct val="0"/>
              </a:spcBef>
            </a:pPr>
            <a:r>
              <a:rPr lang="en-US" sz="1343">
                <a:solidFill>
                  <a:srgbClr val="000000"/>
                </a:solidFill>
                <a:latin typeface="Montserrat"/>
                <a:ea typeface="Montserrat"/>
                <a:cs typeface="Montserrat"/>
                <a:sym typeface="Montserrat"/>
              </a:rPr>
              <a:t>Cryptographic hashes make data tamper-proof and resistant to fraud.</a:t>
            </a:r>
          </a:p>
        </p:txBody>
      </p:sp>
      <p:sp>
        <p:nvSpPr>
          <p:cNvPr name="TextBox 21" id="21"/>
          <p:cNvSpPr txBox="true"/>
          <p:nvPr/>
        </p:nvSpPr>
        <p:spPr>
          <a:xfrm rot="0">
            <a:off x="6540163" y="2823403"/>
            <a:ext cx="5207675" cy="423069"/>
          </a:xfrm>
          <a:prstGeom prst="rect">
            <a:avLst/>
          </a:prstGeom>
        </p:spPr>
        <p:txBody>
          <a:bodyPr anchor="t" rtlCol="false" tIns="0" lIns="0" bIns="0" rIns="0">
            <a:spAutoFit/>
          </a:bodyPr>
          <a:lstStyle/>
          <a:p>
            <a:pPr algn="ctr">
              <a:lnSpc>
                <a:spcPts val="3456"/>
              </a:lnSpc>
              <a:spcBef>
                <a:spcPct val="0"/>
              </a:spcBef>
            </a:pPr>
            <a:r>
              <a:rPr lang="en-US" sz="2468">
                <a:solidFill>
                  <a:srgbClr val="123D33"/>
                </a:solidFill>
                <a:latin typeface="League Spartan"/>
                <a:ea typeface="League Spartan"/>
                <a:cs typeface="League Spartan"/>
                <a:sym typeface="League Spartan"/>
              </a:rPr>
              <a:t>KEY FEATURES OF BLOCKCHAIN</a:t>
            </a:r>
          </a:p>
        </p:txBody>
      </p:sp>
      <p:sp>
        <p:nvSpPr>
          <p:cNvPr name="TextBox 22" id="22"/>
          <p:cNvSpPr txBox="true"/>
          <p:nvPr/>
        </p:nvSpPr>
        <p:spPr>
          <a:xfrm rot="0">
            <a:off x="4616633" y="1283536"/>
            <a:ext cx="9054733" cy="1587492"/>
          </a:xfrm>
          <a:prstGeom prst="rect">
            <a:avLst/>
          </a:prstGeom>
        </p:spPr>
        <p:txBody>
          <a:bodyPr anchor="t" rtlCol="false" tIns="0" lIns="0" bIns="0" rIns="0">
            <a:spAutoFit/>
          </a:bodyPr>
          <a:lstStyle/>
          <a:p>
            <a:pPr algn="ctr">
              <a:lnSpc>
                <a:spcPts val="11620"/>
              </a:lnSpc>
              <a:spcBef>
                <a:spcPct val="0"/>
              </a:spcBef>
            </a:pPr>
            <a:r>
              <a:rPr lang="en-US" b="true" sz="8300" spc="-639">
                <a:solidFill>
                  <a:srgbClr val="000000"/>
                </a:solidFill>
                <a:latin typeface="Akzidenz-Grotesk Bold"/>
                <a:ea typeface="Akzidenz-Grotesk Bold"/>
                <a:cs typeface="Akzidenz-Grotesk Bold"/>
                <a:sym typeface="Akzidenz-Grotesk Bold"/>
              </a:rPr>
              <a:t>What is Blockchain?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DAGooj7JZ_I</dc:identifier>
  <dcterms:modified xsi:type="dcterms:W3CDTF">2011-08-01T06:04:30Z</dcterms:modified>
  <cp:revision>1</cp:revision>
  <dc:title>BLOCKCHAIN</dc:title>
</cp:coreProperties>
</file>